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6A19D4-C279-4114-A5BC-3A21A3B73C54}">
  <a:tblStyle styleId="{286A19D4-C279-4114-A5BC-3A21A3B73C5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4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  <a:tblStyle styleId="{75DC09F1-58BE-4047-9AEC-1DD950B0764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9AA06598-4472-4FE0-BBEA-150CE8C65E94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8807911A-ED25-4E48-88E7-23B5A4274493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2CC97FE5-9796-4C83-B13E-AAB5F2F9DE08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c44f10426_6_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fc44f10426_6_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c44f10426_6_3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c44f10426_6_1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fc44f10426_6_1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c44f10426_6_12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c44f10426_15_7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c44f10426_15_7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c44f10426_21_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fc44f10426_21_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c44f10426_21_5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c44f10426_21_5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c44f10426_21_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fc44f10426_21_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c44f10426_21_8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fc44f10426_21_8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c44f10426_21_1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fc44f10426_21_1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c44f10426_21_10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fc44f10426_21_10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c44f10426_21_16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fc44f10426_21_16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c44f10426_21_17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fc44f10426_21_17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c44f10426_21_19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fc44f10426_21_19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c44f10426_6_29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fc44f10426_6_29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c44f10426_21_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fc44f10426_21_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c44f10426_21_20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fc44f10426_21_20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fc44f10426_6_30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fc44f10426_6_30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c44f10426_21_2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fc44f10426_21_2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c44f10426_21_2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fc44f10426_21_2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c44f10426_21_25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fc44f10426_21_25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c44f10426_21_26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fc44f10426_21_26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c44f10426_21_28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fc44f10426_21_28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c44f10426_21_29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fc44f10426_21_29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c44f10426_21_3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fc44f10426_21_3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c44f10426_21_4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fc44f10426_21_4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fc44f10426_21_428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a8e32dc65_1_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fa8e32dc65_1_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gfa8e32dc65_1_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c44f10426_21_44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fc44f10426_21_4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fc44f10426_21_44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fc44f10426_21_45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fc44f10426_21_45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fc44f10426_21_458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fc44f10426_21_47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fc44f10426_21_47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gfc44f10426_21_47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c44f10426_21_48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fc44f10426_21_48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fc44f10426_21_48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fc44f10426_27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fc44f10426_27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c44f10426_27_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fc44f10426_27_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fc44f10426_27_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fc44f10426_27_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fc44f10426_21_38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fc44f10426_21_38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fc44f10426_21_38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fc44f10426_25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fc44f10426_25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fc44f10426_25_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fc44f10426_13_5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fc44f10426_13_5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fc44f10426_13_55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fc44f10426_15_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fc44f10426_15_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fc44f10426_15_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fc44f10426_15_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fc44f10426_15_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fc44f10426_15_28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fc44f10426_15_5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fc44f10426_15_5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fc44f10426_15_5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a1f98e7a_0_9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1a1f98e7a_0_9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01a1f98e7a_0_93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fc44f10426_15_8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fc44f10426_15_8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fc44f10426_15_83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fc44f10426_15_17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fc44f10426_15_17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fc44f10426_15_177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fc44f10426_15_9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fc44f10426_15_9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fc44f10426_15_9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fc44f10426_15_1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fc44f10426_15_1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fc44f10426_15_11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fc44f10426_15_13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gfc44f10426_15_1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fc44f10426_15_13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fc44f10426_15_1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fc44f10426_15_1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fc44f10426_15_145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fc44f10426_15_16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fc44f10426_15_16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fc44f10426_15_16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fc44f10426_13_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fc44f10426_13_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fc44f10426_13_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fc44f10426_13_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gfc44f10426_13_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fc44f10426_13_16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fc44f10426_13_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fc44f10426_13_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fc44f10426_13_31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1a1f98e7a_2_9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1a1f98e7a_2_9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1a1f98e7a_2_9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fc44f10426_13_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fc44f10426_13_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fc44f10426_13_4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fc44f10426_15_20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fc44f10426_15_20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fc44f10426_15_2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fc44f10426_15_2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1a1f98e7a_2_8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01a1f98e7a_2_8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1a1f98e7a_2_80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1a1f98e7a_2_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1a1f98e7a_2_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01a1f98e7a_2_1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1a1f98e7a_2_1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01a1f98e7a_2_1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01a1f98e7a_2_124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9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Relationship Id="rId4" Type="http://schemas.openxmlformats.org/officeDocument/2006/relationships/image" Target="../media/image5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6.jpg"/><Relationship Id="rId5" Type="http://schemas.openxmlformats.org/officeDocument/2006/relationships/image" Target="../media/image50.jp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79.jpg"/><Relationship Id="rId5" Type="http://schemas.openxmlformats.org/officeDocument/2006/relationships/image" Target="../media/image5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54.jpg"/><Relationship Id="rId5" Type="http://schemas.openxmlformats.org/officeDocument/2006/relationships/image" Target="../media/image6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jpg"/><Relationship Id="rId4" Type="http://schemas.openxmlformats.org/officeDocument/2006/relationships/image" Target="../media/image65.jpg"/><Relationship Id="rId5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9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88.png"/><Relationship Id="rId5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85.png"/><Relationship Id="rId5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5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Relationship Id="rId4" Type="http://schemas.openxmlformats.org/officeDocument/2006/relationships/image" Target="../media/image95.png"/><Relationship Id="rId5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Relationship Id="rId4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3665" y="2402651"/>
            <a:ext cx="9462804" cy="528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60755" y="2402651"/>
            <a:ext cx="9462804" cy="528993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1259258" y="4039651"/>
            <a:ext cx="15733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500" u="none" cap="none" strike="noStrike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BIT BOOK KIOSK</a:t>
            </a:r>
            <a:endParaRPr i="0" sz="12500" u="none" cap="none" strike="noStrike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608" y="711657"/>
            <a:ext cx="548803" cy="306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6802888" y="8696640"/>
            <a:ext cx="44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2021. 11 .09 - 2021. 11 .15</a:t>
            </a:r>
            <a:endParaRPr b="1" i="0" sz="21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946150" y="3444675"/>
            <a:ext cx="735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800" u="none" cap="none" strike="noStrike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세상 쉬운 : DB자바라</a:t>
            </a:r>
            <a:endParaRPr b="0" i="1" sz="1200" u="none" cap="none" strike="noStrike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6121900" y="9360475"/>
            <a:ext cx="583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박태현, 김지현, 이호재, 지명근, 최종혁</a:t>
            </a:r>
            <a:endParaRPr b="1" sz="19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 flipH="1">
            <a:off x="1698538" y="354562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/>
        </p:nvSpPr>
        <p:spPr>
          <a:xfrm>
            <a:off x="8841600" y="2475713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 View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Orders 뷰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00" y="2247121"/>
            <a:ext cx="6640500" cy="579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1012150" y="3110350"/>
            <a:ext cx="62598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 TABLE과 Book TABLE의 필요한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Column만 SELECT 하여 제작한 View 입니다.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관리자메뉴에서 책의 일일 매출액, 월별 매출액 등 매출액의 정보를 출력할 때,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사용자메뉴에서 각 사용자가 과거에 주문한 내역을 확인할 때 사용합니다.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900" y="863525"/>
            <a:ext cx="8649523" cy="864952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프로그램 폴더트리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1017250" y="2597300"/>
            <a:ext cx="83313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</a:t>
            </a:r>
            <a:r>
              <a:rPr lang="en-US" sz="1800">
                <a:solidFill>
                  <a:srgbClr val="4BACC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9개의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와 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21개의 클래스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이루어진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highlight>
                  <a:srgbClr val="FFD966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Bit_Book 프로젝트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각각의 역할에 따라 세분화 하여</a:t>
            </a:r>
            <a:b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관리하기 쉽게하도록 구성했습니다.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Connection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에는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자주 사용하는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connection클래스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User와 소통하며 값을 받습니다.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viewer에서 받은 객체들을 가공합니다.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Dao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DB와 소통하면서 리스트를 반환합니다.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Util 패키지는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유저의 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 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검증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을 담당하는 클래스,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예외처리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위한 패키지도 제작하였습니다.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Logger 패키지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현재 로그인 한 유저의 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상태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및 </a:t>
            </a:r>
            <a:r>
              <a:rPr lang="en-US" sz="1800">
                <a:solidFill>
                  <a:srgbClr val="D5A6B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Static으로 제작하여 어디서든 로거를 알 수 있도록 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프로그램 흐름도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/>
          <p:nvPr/>
        </p:nvSpPr>
        <p:spPr>
          <a:xfrm>
            <a:off x="3380673" y="3238500"/>
            <a:ext cx="2076900" cy="685800"/>
          </a:xfrm>
          <a:prstGeom prst="flowChartAlternateProcess">
            <a:avLst/>
          </a:prstGeom>
          <a:solidFill>
            <a:srgbClr val="A07F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13154400" y="3238500"/>
            <a:ext cx="2255100" cy="685800"/>
          </a:xfrm>
          <a:prstGeom prst="flowChartAlternateProcess">
            <a:avLst/>
          </a:prstGeom>
          <a:solidFill>
            <a:srgbClr val="A07F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종료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8176546" y="4000933"/>
            <a:ext cx="1955100" cy="685800"/>
          </a:xfrm>
          <a:prstGeom prst="flowChartAlternateProcess">
            <a:avLst/>
          </a:prstGeom>
          <a:solidFill>
            <a:srgbClr val="B09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ID 식별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8" name="Google Shape;398;p36"/>
          <p:cNvSpPr/>
          <p:nvPr/>
        </p:nvSpPr>
        <p:spPr>
          <a:xfrm>
            <a:off x="1023955" y="7149557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내 정보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4356541" y="7141540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주문내역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2690248" y="7147080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도서검색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6022834" y="7141540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도서추천</a:t>
            </a:r>
            <a:endParaRPr b="1" sz="2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7689128" y="7141540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로그아웃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10439400" y="7149557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도서등록</a:t>
            </a:r>
            <a:endParaRPr b="1" sz="20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12120973" y="7149525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도서관리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13802545" y="7149525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매출현황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15463544" y="7141540"/>
            <a:ext cx="1452900" cy="685800"/>
          </a:xfrm>
          <a:prstGeom prst="flowChartAlternateProcess">
            <a:avLst/>
          </a:prstGeom>
          <a:solidFill>
            <a:srgbClr val="CEB1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로그아웃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407" name="Google Shape;407;p36"/>
          <p:cNvCxnSpPr/>
          <p:nvPr/>
        </p:nvCxnSpPr>
        <p:spPr>
          <a:xfrm flipH="1" rot="-5400000">
            <a:off x="8843602" y="2933401"/>
            <a:ext cx="609600" cy="600"/>
          </a:xfrm>
          <a:prstGeom prst="bentConnector3">
            <a:avLst>
              <a:gd fmla="val 50000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08" name="Google Shape;408;p36"/>
          <p:cNvCxnSpPr>
            <a:stCxn id="409" idx="2"/>
            <a:endCxn id="395" idx="0"/>
          </p:cNvCxnSpPr>
          <p:nvPr/>
        </p:nvCxnSpPr>
        <p:spPr>
          <a:xfrm flipH="1">
            <a:off x="4419123" y="2628900"/>
            <a:ext cx="4853100" cy="609600"/>
          </a:xfrm>
          <a:prstGeom prst="bentConnector2">
            <a:avLst/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0" name="Google Shape;410;p36"/>
          <p:cNvCxnSpPr>
            <a:stCxn id="396" idx="0"/>
            <a:endCxn id="411" idx="2"/>
          </p:cNvCxnSpPr>
          <p:nvPr/>
        </p:nvCxnSpPr>
        <p:spPr>
          <a:xfrm flipH="1" rot="5400000">
            <a:off x="11095350" y="51900"/>
            <a:ext cx="1235100" cy="5138100"/>
          </a:xfrm>
          <a:prstGeom prst="bentConnector3">
            <a:avLst>
              <a:gd fmla="val 50004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2" name="Google Shape;412;p36"/>
          <p:cNvCxnSpPr>
            <a:stCxn id="413" idx="2"/>
            <a:endCxn id="398" idx="0"/>
          </p:cNvCxnSpPr>
          <p:nvPr/>
        </p:nvCxnSpPr>
        <p:spPr>
          <a:xfrm rot="5400000">
            <a:off x="2755350" y="4901366"/>
            <a:ext cx="1243200" cy="3253200"/>
          </a:xfrm>
          <a:prstGeom prst="bentConnector3">
            <a:avLst>
              <a:gd fmla="val 50000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13" name="Google Shape;413;p36"/>
          <p:cNvSpPr/>
          <p:nvPr/>
        </p:nvSpPr>
        <p:spPr>
          <a:xfrm>
            <a:off x="4114800" y="5220566"/>
            <a:ext cx="1777500" cy="685800"/>
          </a:xfrm>
          <a:prstGeom prst="flowChartAlternateProcess">
            <a:avLst/>
          </a:prstGeom>
          <a:solidFill>
            <a:srgbClr val="BD9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 로그인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12192000" y="5220566"/>
            <a:ext cx="1777500" cy="685800"/>
          </a:xfrm>
          <a:prstGeom prst="flowChartAlternateProcess">
            <a:avLst/>
          </a:prstGeom>
          <a:solidFill>
            <a:srgbClr val="BD9E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 로그인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415" name="Google Shape;415;p36"/>
          <p:cNvCxnSpPr>
            <a:stCxn id="413" idx="2"/>
            <a:endCxn id="400" idx="0"/>
          </p:cNvCxnSpPr>
          <p:nvPr/>
        </p:nvCxnSpPr>
        <p:spPr>
          <a:xfrm rot="5400000">
            <a:off x="3589650" y="5733266"/>
            <a:ext cx="1240800" cy="1587000"/>
          </a:xfrm>
          <a:prstGeom prst="bentConnector3">
            <a:avLst>
              <a:gd fmla="val 49997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6" name="Google Shape;416;p36"/>
          <p:cNvCxnSpPr>
            <a:stCxn id="413" idx="2"/>
            <a:endCxn id="399" idx="0"/>
          </p:cNvCxnSpPr>
          <p:nvPr/>
        </p:nvCxnSpPr>
        <p:spPr>
          <a:xfrm flipH="1" rot="-5400000">
            <a:off x="4425750" y="6484166"/>
            <a:ext cx="1235100" cy="795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7" name="Google Shape;417;p36"/>
          <p:cNvCxnSpPr>
            <a:stCxn id="413" idx="2"/>
            <a:endCxn id="401" idx="0"/>
          </p:cNvCxnSpPr>
          <p:nvPr/>
        </p:nvCxnSpPr>
        <p:spPr>
          <a:xfrm flipH="1" rot="-5400000">
            <a:off x="5258850" y="5651066"/>
            <a:ext cx="1235100" cy="17457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8" name="Google Shape;418;p36"/>
          <p:cNvCxnSpPr>
            <a:stCxn id="413" idx="2"/>
            <a:endCxn id="402" idx="0"/>
          </p:cNvCxnSpPr>
          <p:nvPr/>
        </p:nvCxnSpPr>
        <p:spPr>
          <a:xfrm flipH="1" rot="-5400000">
            <a:off x="6091950" y="4817966"/>
            <a:ext cx="1235100" cy="34119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19" name="Google Shape;419;p36"/>
          <p:cNvCxnSpPr>
            <a:stCxn id="414" idx="2"/>
            <a:endCxn id="403" idx="0"/>
          </p:cNvCxnSpPr>
          <p:nvPr/>
        </p:nvCxnSpPr>
        <p:spPr>
          <a:xfrm rot="5400000">
            <a:off x="11501700" y="5570516"/>
            <a:ext cx="1243200" cy="1914900"/>
          </a:xfrm>
          <a:prstGeom prst="bentConnector3">
            <a:avLst>
              <a:gd fmla="val 50000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0" name="Google Shape;420;p36"/>
          <p:cNvCxnSpPr>
            <a:stCxn id="414" idx="2"/>
            <a:endCxn id="405" idx="0"/>
          </p:cNvCxnSpPr>
          <p:nvPr/>
        </p:nvCxnSpPr>
        <p:spPr>
          <a:xfrm flipH="1" rot="-5400000">
            <a:off x="13183200" y="5803916"/>
            <a:ext cx="1243200" cy="14481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1" name="Google Shape;421;p36"/>
          <p:cNvCxnSpPr>
            <a:stCxn id="414" idx="2"/>
            <a:endCxn id="404" idx="0"/>
          </p:cNvCxnSpPr>
          <p:nvPr/>
        </p:nvCxnSpPr>
        <p:spPr>
          <a:xfrm rot="5400000">
            <a:off x="12342450" y="6411266"/>
            <a:ext cx="1243200" cy="233400"/>
          </a:xfrm>
          <a:prstGeom prst="bentConnector3">
            <a:avLst>
              <a:gd fmla="val 49998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2" name="Google Shape;422;p36"/>
          <p:cNvCxnSpPr>
            <a:stCxn id="414" idx="2"/>
            <a:endCxn id="406" idx="0"/>
          </p:cNvCxnSpPr>
          <p:nvPr/>
        </p:nvCxnSpPr>
        <p:spPr>
          <a:xfrm flipH="1" rot="-5400000">
            <a:off x="14017800" y="4969316"/>
            <a:ext cx="1235100" cy="3109200"/>
          </a:xfrm>
          <a:prstGeom prst="bentConnector3">
            <a:avLst>
              <a:gd fmla="val 50003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3" name="Google Shape;423;p36"/>
          <p:cNvCxnSpPr>
            <a:stCxn id="397" idx="2"/>
            <a:endCxn id="413" idx="0"/>
          </p:cNvCxnSpPr>
          <p:nvPr/>
        </p:nvCxnSpPr>
        <p:spPr>
          <a:xfrm rot="5400000">
            <a:off x="6811996" y="2878333"/>
            <a:ext cx="533700" cy="4150500"/>
          </a:xfrm>
          <a:prstGeom prst="bentConnector3">
            <a:avLst>
              <a:gd fmla="val 50012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4" name="Google Shape;424;p36"/>
          <p:cNvCxnSpPr>
            <a:stCxn id="414" idx="0"/>
            <a:endCxn id="397" idx="2"/>
          </p:cNvCxnSpPr>
          <p:nvPr/>
        </p:nvCxnSpPr>
        <p:spPr>
          <a:xfrm flipH="1" rot="5400000">
            <a:off x="10850550" y="2990366"/>
            <a:ext cx="533700" cy="3926700"/>
          </a:xfrm>
          <a:prstGeom prst="bentConnector3">
            <a:avLst>
              <a:gd fmla="val 50012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5" name="Google Shape;425;p36"/>
          <p:cNvCxnSpPr>
            <a:stCxn id="426" idx="2"/>
            <a:endCxn id="397" idx="0"/>
          </p:cNvCxnSpPr>
          <p:nvPr/>
        </p:nvCxnSpPr>
        <p:spPr>
          <a:xfrm flipH="1" rot="-5400000">
            <a:off x="8969460" y="3815825"/>
            <a:ext cx="369900" cy="600"/>
          </a:xfrm>
          <a:prstGeom prst="bentConnector3">
            <a:avLst>
              <a:gd fmla="val 49981" name="adj1"/>
            </a:avLst>
          </a:prstGeom>
          <a:noFill/>
          <a:ln cap="flat" cmpd="sng" w="34925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27" name="Google Shape;427;p36"/>
          <p:cNvSpPr txBox="1"/>
          <p:nvPr/>
        </p:nvSpPr>
        <p:spPr>
          <a:xfrm>
            <a:off x="1011685" y="7931083"/>
            <a:ext cx="14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정보수정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회원탈퇴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뒤로가기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2590800" y="7926129"/>
            <a:ext cx="1873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전체리스트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 별 검색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제목별 검색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저자명 검색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출판사명 검색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구매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4367177" y="7923066"/>
            <a:ext cx="16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주문내역출력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6056505" y="7926129"/>
            <a:ext cx="149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랜덤 추천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7689128" y="7923066"/>
            <a:ext cx="149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로그아웃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10439400" y="7923066"/>
            <a:ext cx="149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신규도서등록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12120975" y="7923075"/>
            <a:ext cx="174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도서목록보기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도서검색</a:t>
            </a:r>
            <a:endParaRPr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수정/삭제</a:t>
            </a:r>
            <a:endParaRPr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13809986" y="7923066"/>
            <a:ext cx="1498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매출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일별 매출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 매출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뒤로가기</a:t>
            </a:r>
            <a:endParaRPr sz="14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15463544" y="7923066"/>
            <a:ext cx="149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anum Myeongjo"/>
              <a:buChar char="•"/>
            </a:pPr>
            <a:r>
              <a:rPr lang="en-US" sz="14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로그아웃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7908700" y="1264400"/>
            <a:ext cx="2470500" cy="738900"/>
          </a:xfrm>
          <a:prstGeom prst="flowChartAlternate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MAIN</a:t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7853010" y="2945375"/>
            <a:ext cx="2602200" cy="685800"/>
          </a:xfrm>
          <a:prstGeom prst="flowChartAlternateProcess">
            <a:avLst/>
          </a:prstGeom>
          <a:solidFill>
            <a:srgbClr val="A07F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525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/>
        </p:nvSpPr>
        <p:spPr>
          <a:xfrm rot="-5400000">
            <a:off x="-837426" y="8060275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1313386" y="1538663"/>
            <a:ext cx="334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</a:t>
            </a:r>
            <a:r>
              <a:rPr lang="en-US" sz="820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2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-862073" y="1538667"/>
            <a:ext cx="1783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기능별 소개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1313386" y="7440493"/>
            <a:ext cx="3563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anum Myeongjo"/>
              <a:buChar char="-"/>
            </a:pPr>
            <a:r>
              <a:rPr b="1" lang="en-US" sz="28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메인</a:t>
            </a:r>
            <a:endParaRPr b="1" sz="2800">
              <a:solidFill>
                <a:srgbClr val="FFFFFF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anum Myeongjo"/>
              <a:buChar char="-"/>
            </a:pPr>
            <a:r>
              <a:rPr b="1" lang="en-US" sz="28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 기능 </a:t>
            </a:r>
            <a:endParaRPr b="1" sz="2800">
              <a:solidFill>
                <a:srgbClr val="FFFFFF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anum Myeongjo"/>
              <a:buChar char="-"/>
            </a:pPr>
            <a:r>
              <a:rPr b="1" lang="en-US" sz="28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 사용자 기능</a:t>
            </a:r>
            <a:endParaRPr b="1" sz="2800">
              <a:solidFill>
                <a:srgbClr val="FFFFFF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3836" y="7050222"/>
            <a:ext cx="15658044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313836" y="9496840"/>
            <a:ext cx="15658044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0000" y="3196292"/>
            <a:ext cx="3148813" cy="12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452" name="Google Shape;4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8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175" y="1025325"/>
            <a:ext cx="8935101" cy="85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8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PatternChk 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util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PatternChk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1012150" y="3110350"/>
            <a:ext cx="62598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PatternChk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클래스와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Matcher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클래스를 사용하여 유저로부터 정확한 값을 입력받기위해 정규식과 8개의 메소드로 구성되어있습니다.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아이디 형식, 패스워드 형식, 이메일 형식 등등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각각, 조건에 맞는 정규식으로 매개변수로 받은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유저의 값을 체크합니다.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정규식 조건에 맞으면 </a:t>
            </a:r>
            <a:r>
              <a:rPr lang="en-US" sz="1800">
                <a:solidFill>
                  <a:srgbClr val="A64D7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true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 맞지 않으면 </a:t>
            </a:r>
            <a:r>
              <a:rPr lang="en-US" sz="1800">
                <a:solidFill>
                  <a:srgbClr val="A64D7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false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반환합니다.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deleteBlank()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공백을 대비하여 공백을 한칸 지워줍니다.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464" name="Google Shape;464;p39"/>
          <p:cNvSpPr txBox="1"/>
          <p:nvPr/>
        </p:nvSpPr>
        <p:spPr>
          <a:xfrm rot="-5400000">
            <a:off x="153608" y="977522"/>
            <a:ext cx="8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BookPatternChk 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util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BookPatternChk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250" y="2336650"/>
            <a:ext cx="9465000" cy="63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1012150" y="3110350"/>
            <a:ext cx="6259800" cy="5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BookPatternChk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606060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등록 시 책의 이름, 저자 이름, 출판사 이름의 입력 형식을 확인하는 메소드들이 있는 클래스입니다.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이름 : 최대 20글자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 이름 : 최대 12글자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 이름 :  최대 10글자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각 메소드가 입력형식을 받아 형식에 맞으면 true,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그렇지 않으면 false를 리턴값으로 돌려줍니다.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300" y="929875"/>
            <a:ext cx="8929996" cy="90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/>
        </p:nvSpPr>
        <p:spPr>
          <a:xfrm rot="-5400000">
            <a:off x="153608" y="977522"/>
            <a:ext cx="8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0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ScannerUtil 클래스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util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ScannerUtil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84" name="Google Shape;484;p40"/>
          <p:cNvSpPr txBox="1"/>
          <p:nvPr/>
        </p:nvSpPr>
        <p:spPr>
          <a:xfrm>
            <a:off x="1012150" y="3110350"/>
            <a:ext cx="6259800" cy="5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ScannerUtil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자주 입력되는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클래스를 어디서든 사용가능하도록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static 메소드로 제작하였습니다.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scanString()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유저의 입력값을 그대로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scanInt()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Int값을 받으며, 정확한 값을 입력하지 않았을 때를 대비하여 예외처리를 통해 프로그램이 멈추는 오류를 방지했으며, 지속적으로 정확한 값을 입력 받도록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반복문을 사용했습니다.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getString()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공백입력을 예외처리로 함으로써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정확한 값을 입력 받도록 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500" y="1786625"/>
            <a:ext cx="6909175" cy="7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JdbcUtil 클래스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util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JdbcUtil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1012150" y="3110350"/>
            <a:ext cx="6259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JdbcUtil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JDBC와 연결된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Statement, Connection, ResultSet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들의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연결을 종료시켜주는 3개의 메소드가 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각각의 메소드들은 </a:t>
            </a:r>
            <a:r>
              <a:rPr lang="en-US" sz="1800">
                <a:solidFill>
                  <a:srgbClr val="A64D7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static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메소드로,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어디서든 호출이 가능하도록 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9700" y="2470550"/>
            <a:ext cx="7943474" cy="62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LoginUser 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logger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LoginUser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1012150" y="3110350"/>
            <a:ext cx="62598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LoginUser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유저가 로그인에 성공할 때, 로그인 ID와 로그인 상태를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저장 할 수 있는 클래스 입니다. 어디서든 로그인 정보를 알 수 있도록 static 변수를 사용했습니다.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3개의 static 변수는 로그인 유저와 상태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매니저인지 고객인지 식별할 수 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printLoginUser()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현재의 로그인 정보를 출력합니다.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logOut()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유저가 로그아웃을 할 떄, static 변수들의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값을 변환해줍니다.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14" name="Google Shape;51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3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940999" y="1028700"/>
            <a:ext cx="625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NullInputException클래스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exception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NullInputException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2925" y="3154475"/>
            <a:ext cx="7943475" cy="377524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1012150" y="3110350"/>
            <a:ext cx="62598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NullInputException</a:t>
            </a: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공백이 입력되어서는 안 되는 변수에 공백이 입력되지 않도록 예외처리하기 위해 만들어진 클래스입니다.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ScannerUtil클래스의 getString() 메소드에서 이용됩니다.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/>
        </p:nvSpPr>
        <p:spPr>
          <a:xfrm rot="-5400000">
            <a:off x="88911" y="1042846"/>
            <a:ext cx="841589" cy="23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 rot="-5400000">
            <a:off x="-837426" y="8132421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4878687" y="2158640"/>
            <a:ext cx="765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accent4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CONTENTS</a:t>
            </a:r>
            <a:endParaRPr sz="3600">
              <a:solidFill>
                <a:schemeClr val="accent4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87" y="7417678"/>
            <a:ext cx="7454236" cy="41670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820740" y="5237438"/>
            <a:ext cx="113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accent4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01</a:t>
            </a:r>
            <a:endParaRPr sz="3900">
              <a:solidFill>
                <a:schemeClr val="accent4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2881850" y="5389850"/>
            <a:ext cx="295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DB / 프로그램 흐름도 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881851" y="5785850"/>
            <a:ext cx="3171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-DB 설계(테이블)</a:t>
            </a:r>
            <a:endParaRPr sz="16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클래스 소개 </a:t>
            </a:r>
            <a:endParaRPr sz="16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자바 설계도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7246638" y="5161238"/>
            <a:ext cx="1188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accent4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02</a:t>
            </a:r>
            <a:endParaRPr sz="3900">
              <a:solidFill>
                <a:schemeClr val="accent4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8366098" y="5319075"/>
            <a:ext cx="218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기능별 소개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8366072" y="5766800"/>
            <a:ext cx="240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600"/>
              <a:buFont typeface="Nanum Myeongjo"/>
              <a:buChar char="-"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메인</a:t>
            </a:r>
            <a:endParaRPr sz="16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600"/>
              <a:buFont typeface="Nanum Myeongjo"/>
              <a:buChar char="-"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 기능</a:t>
            </a:r>
            <a:endParaRPr sz="16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600"/>
              <a:buFont typeface="Nanum Myeongjo"/>
              <a:buChar char="-"/>
            </a:pPr>
            <a:r>
              <a:rPr lang="en-US" sz="16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일반 사용자 기능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12403315" y="5161238"/>
            <a:ext cx="113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accent4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03</a:t>
            </a:r>
            <a:endParaRPr sz="3900">
              <a:solidFill>
                <a:schemeClr val="accent4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3464425" y="5319063"/>
            <a:ext cx="266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협업과정에서의</a:t>
            </a:r>
            <a:r>
              <a:rPr lang="en-US" sz="22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</a:t>
            </a:r>
            <a:endParaRPr sz="22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문제점 및 해결 방법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/>
          <p:cNvPicPr preferRelativeResize="0"/>
          <p:nvPr/>
        </p:nvPicPr>
        <p:blipFill rotWithShape="1">
          <a:blip r:embed="rId3">
            <a:alphaModFix/>
          </a:blip>
          <a:srcRect b="0" l="0" r="16984" t="0"/>
          <a:stretch/>
        </p:blipFill>
        <p:spPr>
          <a:xfrm>
            <a:off x="8251200" y="1124175"/>
            <a:ext cx="9370676" cy="8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User 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object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1012150" y="3110350"/>
            <a:ext cx="6259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userId를 제외한 유저의 정보를 담는 클래스입니다.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생성자메소드,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getter(), setter(), toString()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 존재합니다.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5"/>
          <p:cNvPicPr preferRelativeResize="0"/>
          <p:nvPr/>
        </p:nvPicPr>
        <p:blipFill rotWithShape="1">
          <a:blip r:embed="rId3">
            <a:alphaModFix/>
          </a:blip>
          <a:srcRect b="0" l="0" r="12694" t="0"/>
          <a:stretch/>
        </p:blipFill>
        <p:spPr>
          <a:xfrm>
            <a:off x="8251200" y="1138150"/>
            <a:ext cx="9307875" cy="80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5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5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Orders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3" name="Google Shape;543;p45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object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Orders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1012150" y="3110350"/>
            <a:ext cx="62598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Orders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주문자의 정보와 책의 아이디 값 등의 정보를 담는 클래스입니다.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생성자메소드,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getter(), setter(), </a:t>
            </a:r>
            <a:endParaRPr sz="1800">
              <a:solidFill>
                <a:srgbClr val="F1C23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관리자에게 필요한 매출 정보를 담은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admin(), </a:t>
            </a:r>
            <a:endParaRPr sz="1800">
              <a:solidFill>
                <a:srgbClr val="F1C23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유저에게 필요한 주문 정보를 담은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 존재합니다.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5" name="Google Shape;545;p45"/>
          <p:cNvSpPr/>
          <p:nvPr/>
        </p:nvSpPr>
        <p:spPr>
          <a:xfrm>
            <a:off x="8647825" y="3087600"/>
            <a:ext cx="2744700" cy="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6"/>
          <p:cNvPicPr preferRelativeResize="0"/>
          <p:nvPr/>
        </p:nvPicPr>
        <p:blipFill rotWithShape="1">
          <a:blip r:embed="rId3">
            <a:alphaModFix/>
          </a:blip>
          <a:srcRect b="0" l="0" r="9690" t="0"/>
          <a:stretch/>
        </p:blipFill>
        <p:spPr>
          <a:xfrm>
            <a:off x="8224925" y="1109225"/>
            <a:ext cx="9152701" cy="85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52" name="Google Shape;55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6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Book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클래스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object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57" name="Google Shape;557;p46"/>
          <p:cNvSpPr txBox="1"/>
          <p:nvPr/>
        </p:nvSpPr>
        <p:spPr>
          <a:xfrm>
            <a:off x="1012150" y="3110350"/>
            <a:ext cx="62598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이름, 가격, 저자 등의 정보를 담는 클래스입니다.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생성자메소드,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getter(), setter(), toString()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showInfo()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존재합니다.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63" name="Google Shape;56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7"/>
          <p:cNvSpPr/>
          <p:nvPr/>
        </p:nvSpPr>
        <p:spPr>
          <a:xfrm>
            <a:off x="7588125" y="-48275"/>
            <a:ext cx="10699800" cy="10398600"/>
          </a:xfrm>
          <a:prstGeom prst="rect">
            <a:avLst/>
          </a:prstGeom>
          <a:solidFill>
            <a:srgbClr val="29292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descr="텍스트이(가) 표시된 사진&#10;&#10;자동 생성된 설명" id="565" name="Google Shape;5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9214" y="712088"/>
            <a:ext cx="8934577" cy="886281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7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Main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67" name="Google Shape;567;p47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68" name="Google Shape;5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60000">
            <a:off x="9928708" y="80039"/>
            <a:ext cx="9053664" cy="507424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main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BookMain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70" name="Google Shape;5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7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7"/>
          <p:cNvSpPr txBox="1"/>
          <p:nvPr/>
        </p:nvSpPr>
        <p:spPr>
          <a:xfrm>
            <a:off x="1012150" y="3110350"/>
            <a:ext cx="6259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로그인과 회원가입 그리고 프로그램 종료가 가능한 클래스입니다. </a:t>
            </a:r>
            <a:r>
              <a:rPr lang="en-US" sz="18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static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메소드로 제작한 </a:t>
            </a:r>
            <a:r>
              <a:rPr lang="en-US" sz="18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이용하여 유저에게 값을 받습니다.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생성된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mainViewer</a:t>
            </a:r>
            <a:r>
              <a:rPr lang="en-US" sz="1800">
                <a:solidFill>
                  <a:srgbClr val="A4C2F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객체를 이용하여,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값이 1이면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mainViewer.</a:t>
            </a:r>
            <a:r>
              <a:rPr lang="en-US" sz="1800">
                <a:solidFill>
                  <a:srgbClr val="E6913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showLogin()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 값이 2면  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mainViewer</a:t>
            </a:r>
            <a:r>
              <a:rPr lang="en-US" sz="1800">
                <a:solidFill>
                  <a:srgbClr val="E6913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.showJoinForm()</a:t>
            </a:r>
            <a:r>
              <a:rPr lang="en-US" sz="1800">
                <a:solidFill>
                  <a:srgbClr val="3876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이동,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3을 입력하면 프로그램이 종료됩니다.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78" name="Google Shape;5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8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회원가입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82" name="Google Shape;582;p48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</a:t>
            </a: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ainViewer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83" name="Google Shape;5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325" y="609600"/>
            <a:ext cx="9021599" cy="9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 txBox="1"/>
          <p:nvPr/>
        </p:nvSpPr>
        <p:spPr>
          <a:xfrm>
            <a:off x="1012150" y="3110350"/>
            <a:ext cx="62598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회원가입을 담당하는 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showJoinForm()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은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유저의 로그인 아이디, 패스워드 등 가입에 필요한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정보를 입력받습니다.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입력을 받을 때,  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patternChk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통해  정확한 값을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입력했는지 검증합니다.  정확한 값을 입력하지 않을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경우 정확한 값을 입력받을 때까지 지속됩니다.</a:t>
            </a:r>
            <a:endParaRPr i="1" sz="1800">
              <a:solidFill>
                <a:srgbClr val="99999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모든 절차가 진행되면, 저장된 유저정보의 값을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joinUser()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전달합니다.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9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590" name="Google Shape;5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9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회원가입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593" name="Google Shape;593;p4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95" name="Google Shape;5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825" y="3736463"/>
            <a:ext cx="9050590" cy="28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 txBox="1"/>
          <p:nvPr/>
        </p:nvSpPr>
        <p:spPr>
          <a:xfrm>
            <a:off x="1012150" y="3110350"/>
            <a:ext cx="6259800" cy="5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joinUser()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viewer에서 받은 고객의 입력정보를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User생성자에 저장합니다.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user 생성자 매개변수로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전달하고 결과 값을 int로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 값은 0 이상이면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회원가입에 성공하는 메시지를 출력합니다.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4075" y="2028899"/>
            <a:ext cx="9050600" cy="64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0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603" name="Google Shape;60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0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0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회원가입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</a:t>
            </a: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1012150" y="3110350"/>
            <a:ext cx="6259800" cy="6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insertUser()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controller에서 받은 고객의 입력정보를 DB에 저장을 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성공적으로 저장됐는지 확인하는 변수와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SQL문을 작성한 변수를 만듭니다.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prepareStatement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클래스로 매개변수로 받은 유저의 정보를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입력하여 SQL문을 완성합니다.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executeUpdate()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메소드를 실행하여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성공결과를 변수에 저장합니다.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연결을 종료한 후 성공결과 값을 return 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1012160" y="170579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MainViewer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7" name="Google Shape;6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51"/>
          <p:cNvPicPr preferRelativeResize="0"/>
          <p:nvPr/>
        </p:nvPicPr>
        <p:blipFill rotWithShape="1">
          <a:blip r:embed="rId4">
            <a:alphaModFix/>
          </a:blip>
          <a:srcRect b="0" l="0" r="12010" t="0"/>
          <a:stretch/>
        </p:blipFill>
        <p:spPr>
          <a:xfrm>
            <a:off x="8639323" y="1345975"/>
            <a:ext cx="8891851" cy="71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/>
        </p:nvSpPr>
        <p:spPr>
          <a:xfrm>
            <a:off x="1012150" y="2627275"/>
            <a:ext cx="6211800" cy="6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로그인을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담당하는 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showLogin()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유저의 로그인 아이디와 패스워드의 정보를 입력받고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성공여부를 유저에게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입력을 받을 때,  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patternChk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통해  정확한 값을 입력했는지 검증합니다.  정확한 값을 입력하지 않을 경우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정확한 값을 입력받을 때까지 지속됩니다.</a:t>
            </a:r>
            <a:endParaRPr i="1" sz="1800">
              <a:solidFill>
                <a:srgbClr val="99999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DB의 저장된 유저가 맞는지 확인하기위해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.auth()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메소드에 username과 pw를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성공 시, 유저의 ID값을 확인하여,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관리자이면,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adminViewer.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adminMenu()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일반고객이면,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userMenu()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이동합니다.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27" name="Google Shape;627;p5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UserController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29" name="Google Shape;6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2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525" y="3617225"/>
            <a:ext cx="8487075" cy="37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2"/>
          <p:cNvSpPr txBox="1"/>
          <p:nvPr/>
        </p:nvSpPr>
        <p:spPr>
          <a:xfrm>
            <a:off x="1012150" y="3110350"/>
            <a:ext cx="62598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auth()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로그인 성공여부를 boolean으로 return하는 클래스입니다.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auth()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메소드의 매개변수에 id와 pw를 전달하여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유저의 고유ID값을 return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고유ID값이 0이상이면,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logger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클래스의 static변수에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고유ID값과 로그인 상태를 true값을 대입합니다.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결과를 return합니다.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525" y="678329"/>
            <a:ext cx="8620226" cy="936060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40" name="Google Shape;640;p5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42" name="Google Shape;64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3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3"/>
          <p:cNvSpPr txBox="1"/>
          <p:nvPr/>
        </p:nvSpPr>
        <p:spPr>
          <a:xfrm>
            <a:off x="1012150" y="3110350"/>
            <a:ext cx="6259800" cy="6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userMenu()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로그인한 상태가 true이면 실행됩니다.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5개의 메뉴를 보여주고 유저가 선택한 메뉴의 값을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로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 값에 따라서, 선택한 메뉴의 메소드가 실행됩니다.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유저가 로그아웃을 선택하면 전 메뉴로 돌아가며,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logger패키지의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logout() 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메소드를 실행합니다.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만일 잘못 입력했을 시, 다시 반복됩니다.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525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 rot="-5400000">
            <a:off x="-832740" y="8055667"/>
            <a:ext cx="2693622" cy="239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313386" y="1538663"/>
            <a:ext cx="334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</a:t>
            </a:r>
            <a:r>
              <a:rPr lang="en-US" sz="820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1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-862073" y="1538667"/>
            <a:ext cx="1783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 / 프로그램 흐름도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313386" y="7440493"/>
            <a:ext cx="356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anum Myeongjo"/>
              <a:buChar char="-"/>
            </a:pPr>
            <a:r>
              <a:rPr b="1" lang="en-US" sz="28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 설계 테이블</a:t>
            </a:r>
            <a:endParaRPr b="1" sz="2800">
              <a:solidFill>
                <a:srgbClr val="FFFFFF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anum Myeongjo"/>
              <a:buChar char="-"/>
            </a:pPr>
            <a:r>
              <a:rPr b="1" lang="en-US" sz="28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프로그램 흐름도</a:t>
            </a:r>
            <a:endParaRPr b="1" sz="2800">
              <a:solidFill>
                <a:srgbClr val="FFFFFF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3836" y="7050222"/>
            <a:ext cx="15658044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313837" y="9496840"/>
            <a:ext cx="15658043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0000" y="3196292"/>
            <a:ext cx="3148813" cy="12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50" name="Google Shape;650;p54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 내정보 메뉴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51" name="Google Shape;651;p5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53" name="Google Shape;65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4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4"/>
          <p:cNvSpPr/>
          <p:nvPr/>
        </p:nvSpPr>
        <p:spPr>
          <a:xfrm>
            <a:off x="-1995975" y="1528800"/>
            <a:ext cx="1921200" cy="67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내정보확인</a:t>
            </a:r>
            <a:endParaRPr/>
          </a:p>
        </p:txBody>
      </p:sp>
      <p:pic>
        <p:nvPicPr>
          <p:cNvPr id="656" name="Google Shape;6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525" y="1627625"/>
            <a:ext cx="8783775" cy="7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4"/>
          <p:cNvSpPr txBox="1"/>
          <p:nvPr/>
        </p:nvSpPr>
        <p:spPr>
          <a:xfrm>
            <a:off x="1012150" y="3110350"/>
            <a:ext cx="62598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showMyInfo()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메뉴를 보여준 후 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통해 유저에게 값을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받은결과로 유저정보수정과 탈퇴를 진행합니다.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1을 입력하면,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updateMyInfo()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메소드를 실행합니다.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2를 입력하면, 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deleteAccount()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메소드를 실행합니다.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3을 입력하면, 이전 메뉴로 돌아갑니다.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만일 잘못 입력했을 시, 다시 반복됩니다.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253" y="1206413"/>
            <a:ext cx="8536551" cy="835993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5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64" name="Google Shape;664;p55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 내정보 수정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67" name="Google Shape;66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5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5"/>
          <p:cNvSpPr txBox="1"/>
          <p:nvPr/>
        </p:nvSpPr>
        <p:spPr>
          <a:xfrm>
            <a:off x="1012150" y="3110350"/>
            <a:ext cx="6259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updateMyInfo()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비밀번호를 확인 한 후, 맞으면 변경을 진행합니다.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patternChk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통해 올바른 값을 입력받은 뒤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에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이전 비밀번호가 틀릴 시 수정이 취소됩니다.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75" name="Google Shape;675;p56"/>
          <p:cNvSpPr txBox="1"/>
          <p:nvPr/>
        </p:nvSpPr>
        <p:spPr>
          <a:xfrm rot="-5400000">
            <a:off x="84308" y="1046822"/>
            <a:ext cx="8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007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6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 내정보 수정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77" name="Google Shape;677;p56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78" name="Google Shape;678;p56"/>
          <p:cNvSpPr txBox="1"/>
          <p:nvPr/>
        </p:nvSpPr>
        <p:spPr>
          <a:xfrm>
            <a:off x="1012150" y="1705800"/>
            <a:ext cx="607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 </a:t>
            </a:r>
            <a:endParaRPr b="1" sz="15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</a:t>
            </a:r>
            <a:endParaRPr b="1" sz="15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79" name="Google Shape;6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6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053" y="1705803"/>
            <a:ext cx="8799420" cy="2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6"/>
          <p:cNvPicPr preferRelativeResize="0"/>
          <p:nvPr/>
        </p:nvPicPr>
        <p:blipFill rotWithShape="1">
          <a:blip r:embed="rId5">
            <a:alphaModFix/>
          </a:blip>
          <a:srcRect b="0" l="0" r="11496" t="0"/>
          <a:stretch/>
        </p:blipFill>
        <p:spPr>
          <a:xfrm>
            <a:off x="8761050" y="5577650"/>
            <a:ext cx="8337426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6"/>
          <p:cNvSpPr/>
          <p:nvPr/>
        </p:nvSpPr>
        <p:spPr>
          <a:xfrm rot="5400000">
            <a:off x="12814413" y="4627625"/>
            <a:ext cx="230700" cy="4188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6"/>
          <p:cNvSpPr txBox="1"/>
          <p:nvPr/>
        </p:nvSpPr>
        <p:spPr>
          <a:xfrm>
            <a:off x="8742750" y="1104900"/>
            <a:ext cx="192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 Controller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8742750" y="5036125"/>
            <a:ext cx="192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 DAO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1012150" y="3110350"/>
            <a:ext cx="6259800" cy="5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updateInfo()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Viewer로 부터 수정한 값을 받은 뒤,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UserDao에게 전달하여 결과 값을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 값이 0이상이면, 수정이 됐음을 출력합니다.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updateUser()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  위 Controller부터 수정 값을 받아 수정한 값을 DB에 저장하는 메소드입니다.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수정 성공여부를 return합니다.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/>
          <p:nvPr/>
        </p:nvSpPr>
        <p:spPr>
          <a:xfrm flipH="1">
            <a:off x="0" y="0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692" name="Google Shape;692;p57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 회원탈퇴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693" name="Google Shape;693;p57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94" name="Google Shape;694;p57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95" name="Google Shape;69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7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7050" y="2711025"/>
            <a:ext cx="8752349" cy="46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7"/>
          <p:cNvSpPr txBox="1"/>
          <p:nvPr/>
        </p:nvSpPr>
        <p:spPr>
          <a:xfrm>
            <a:off x="1012150" y="3110350"/>
            <a:ext cx="62598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deleteAcoount()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Scanner를 통해 유저의 값을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Y을 입력하면, 비밀번호를 입력 받은 후 DAO에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N을 입력하면, 회원가입이 취소되며 뒤로돌아 갑니다.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125" y="4774725"/>
            <a:ext cx="8250710" cy="52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8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05" name="Google Shape;705;p58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로그인(user) 회원탈퇴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06" name="Google Shape;706;p5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 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07" name="Google Shape;707;p58"/>
          <p:cNvSpPr txBox="1"/>
          <p:nvPr/>
        </p:nvSpPr>
        <p:spPr>
          <a:xfrm>
            <a:off x="1012144" y="1705800"/>
            <a:ext cx="59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</a:t>
            </a: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UserController </a:t>
            </a:r>
            <a:endParaRPr b="1" sz="15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UserDao</a:t>
            </a:r>
            <a:endParaRPr b="1" sz="15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08" name="Google Shape;70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8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8"/>
          <p:cNvSpPr txBox="1"/>
          <p:nvPr/>
        </p:nvSpPr>
        <p:spPr>
          <a:xfrm>
            <a:off x="8742750" y="420475"/>
            <a:ext cx="192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 Controller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11" name="Google Shape;71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125" y="952500"/>
            <a:ext cx="8397300" cy="32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8"/>
          <p:cNvSpPr/>
          <p:nvPr/>
        </p:nvSpPr>
        <p:spPr>
          <a:xfrm rot="5400000">
            <a:off x="12890613" y="3837300"/>
            <a:ext cx="230700" cy="4188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8"/>
          <p:cNvSpPr txBox="1"/>
          <p:nvPr/>
        </p:nvSpPr>
        <p:spPr>
          <a:xfrm>
            <a:off x="8742750" y="4241313"/>
            <a:ext cx="192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 DAO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1012150" y="3110350"/>
            <a:ext cx="6259800" cy="4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viewer로부터 받은 PW를 로그인 유저의 PW인지 검증 후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성공 시, DAO에 ID값을 전달합니다.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UserDao.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deleteUser()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Controller로부터 받은 ID값으로 SQL문을 완성한 후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DB의 유저 정보를 삭제합니다.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성공여부를 return합니다.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9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21" name="Google Shape;721;p59"/>
          <p:cNvSpPr/>
          <p:nvPr/>
        </p:nvSpPr>
        <p:spPr>
          <a:xfrm flipH="1">
            <a:off x="-1136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22" name="Google Shape;722;p59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974875" y="2703475"/>
            <a:ext cx="54114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i="0" lang="en-US" sz="18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리스트 보기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카테고리별 검색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저자명으로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출판사명으로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구매하기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메인 화면으로 돌아가기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25" name="Google Shape;725;p5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26" name="Google Shape;726;p59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</a:t>
            </a:r>
            <a:r>
              <a:rPr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BookViewer</a:t>
            </a:r>
            <a:r>
              <a:rPr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27" name="Google Shape;7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791" y="7525"/>
            <a:ext cx="9013218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34" name="Google Shape;734;p60"/>
          <p:cNvSpPr/>
          <p:nvPr/>
        </p:nvSpPr>
        <p:spPr>
          <a:xfrm flipH="1">
            <a:off x="-1136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35" name="Google Shape;735;p60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60"/>
          <p:cNvSpPr txBox="1"/>
          <p:nvPr/>
        </p:nvSpPr>
        <p:spPr>
          <a:xfrm>
            <a:off x="974875" y="2703475"/>
            <a:ext cx="54114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i="0" lang="en-US" sz="18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리스트 보기</a:t>
            </a:r>
            <a:endParaRPr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 서점에서 판매중인 모든 서적</a:t>
            </a: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</a:t>
            </a:r>
            <a:r>
              <a:rPr i="0" lang="en-US" sz="18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리스트를 볼 수 있는 기능</a:t>
            </a:r>
            <a:endParaRPr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BIT_BOOK 테이블에서 삭제된 도서 목록은 전체 리스트에 노출되지 않습니다.</a:t>
            </a:r>
            <a:endParaRPr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37" name="Google Shape;737;p60"/>
          <p:cNvPicPr preferRelativeResize="0"/>
          <p:nvPr/>
        </p:nvPicPr>
        <p:blipFill rotWithShape="1">
          <a:blip r:embed="rId3">
            <a:alphaModFix/>
          </a:blip>
          <a:srcRect b="43911" l="0" r="0" t="0"/>
          <a:stretch/>
        </p:blipFill>
        <p:spPr>
          <a:xfrm>
            <a:off x="1072750" y="5774827"/>
            <a:ext cx="5411400" cy="418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0"/>
          <p:cNvPicPr preferRelativeResize="0"/>
          <p:nvPr/>
        </p:nvPicPr>
        <p:blipFill rotWithShape="1">
          <a:blip r:embed="rId4">
            <a:alphaModFix/>
          </a:blip>
          <a:srcRect b="0" l="0" r="37484" t="0"/>
          <a:stretch/>
        </p:blipFill>
        <p:spPr>
          <a:xfrm>
            <a:off x="8271725" y="1512200"/>
            <a:ext cx="9336651" cy="721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전체 리스트보기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</a:t>
            </a:r>
            <a:r>
              <a:rPr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1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48" name="Google Shape;748;p61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749" name="Google Shape;74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1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1" name="Google Shape;7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979" y="453651"/>
            <a:ext cx="9604296" cy="2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1"/>
          <p:cNvPicPr preferRelativeResize="0"/>
          <p:nvPr/>
        </p:nvPicPr>
        <p:blipFill rotWithShape="1">
          <a:blip r:embed="rId5">
            <a:alphaModFix/>
          </a:blip>
          <a:srcRect b="29193" l="0" r="0" t="0"/>
          <a:stretch/>
        </p:blipFill>
        <p:spPr>
          <a:xfrm>
            <a:off x="1094125" y="5750675"/>
            <a:ext cx="5411400" cy="407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1"/>
          <p:cNvPicPr preferRelativeResize="0"/>
          <p:nvPr/>
        </p:nvPicPr>
        <p:blipFill rotWithShape="1">
          <a:blip r:embed="rId6">
            <a:alphaModFix/>
          </a:blip>
          <a:srcRect b="0" l="0" r="26340" t="0"/>
          <a:stretch/>
        </p:blipFill>
        <p:spPr>
          <a:xfrm>
            <a:off x="8545325" y="3147350"/>
            <a:ext cx="8706675" cy="68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1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카테고리별 검색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56" name="Google Shape;756;p61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</a:t>
            </a:r>
            <a:r>
              <a:rPr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57" name="Google Shape;757;p61"/>
          <p:cNvSpPr txBox="1"/>
          <p:nvPr/>
        </p:nvSpPr>
        <p:spPr>
          <a:xfrm>
            <a:off x="974875" y="2703475"/>
            <a:ext cx="54114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2.   </a:t>
            </a: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카테고리별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서적을 카테고리 별로 분류해서 검색할 수 있는 기능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28600" lvl="0" marL="3429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분류된 카테고리를 숫자로 검색해서 카테고리 별 도서목록을 확인할 수 있습니다.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(ex 1. 유아 2.IT 3. 역사 4.소설 5.만화)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64" name="Google Shape;764;p6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765" name="Google Shape;76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2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4125" y="5845051"/>
            <a:ext cx="5411400" cy="328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2"/>
          <p:cNvPicPr preferRelativeResize="0"/>
          <p:nvPr/>
        </p:nvPicPr>
        <p:blipFill rotWithShape="1">
          <a:blip r:embed="rId5">
            <a:alphaModFix/>
          </a:blip>
          <a:srcRect b="0" l="0" r="26702" t="0"/>
          <a:stretch/>
        </p:blipFill>
        <p:spPr>
          <a:xfrm>
            <a:off x="8402350" y="1943213"/>
            <a:ext cx="9078101" cy="68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2"/>
          <p:cNvSpPr txBox="1"/>
          <p:nvPr/>
        </p:nvSpPr>
        <p:spPr>
          <a:xfrm>
            <a:off x="1061784" y="9165030"/>
            <a:ext cx="62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↑제목에 ’파이썬’이 포함된 모든 도서가 검색됩니다.</a:t>
            </a:r>
            <a:endParaRPr i="0" u="none" cap="none" strike="noStrike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70" name="Google Shape;770;p62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제목으로 검색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72" name="Google Shape;772;p62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73" name="Google Shape;773;p62"/>
          <p:cNvSpPr txBox="1"/>
          <p:nvPr/>
        </p:nvSpPr>
        <p:spPr>
          <a:xfrm>
            <a:off x="974875" y="2703475"/>
            <a:ext cx="54114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3.   </a:t>
            </a: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BookViewer에서 유저에게 책 제목을 입력받아서 도서를 검색하는 기능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제목의 일부만 입력 받아도 검색 가능하게끔 SQL문에서 LIKE연산자와 %와일드카드를 사용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80" name="Google Shape;780;p6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81" name="Google Shape;781;p63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175" y="5368800"/>
            <a:ext cx="5411400" cy="33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3"/>
          <p:cNvPicPr preferRelativeResize="0"/>
          <p:nvPr/>
        </p:nvPicPr>
        <p:blipFill rotWithShape="1">
          <a:blip r:embed="rId4">
            <a:alphaModFix/>
          </a:blip>
          <a:srcRect b="0" l="0" r="27097" t="0"/>
          <a:stretch/>
        </p:blipFill>
        <p:spPr>
          <a:xfrm>
            <a:off x="8367138" y="1673088"/>
            <a:ext cx="9148524" cy="69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3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저자명으로 검색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785" name="Google Shape;785;p6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86" name="Google Shape;786;p63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87" name="Google Shape;787;p63"/>
          <p:cNvSpPr txBox="1"/>
          <p:nvPr/>
        </p:nvSpPr>
        <p:spPr>
          <a:xfrm>
            <a:off x="974875" y="2703475"/>
            <a:ext cx="5411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4.   저자명으로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저자명으로 도서를 검색하는 기능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저자명의 일부만 입력 받아도 검색 가능하게끔 SQL문에서 LIKE연산자와 %와일드카드를 사용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DB TABLE 구조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p28"/>
          <p:cNvGraphicFramePr/>
          <p:nvPr/>
        </p:nvGraphicFramePr>
        <p:xfrm>
          <a:off x="1219200" y="2019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{286A19D4-C279-4114-A5BC-3A21A3B73C54}</a:tableStyleId>
              </a:tblPr>
              <a:tblGrid>
                <a:gridCol w="339275"/>
                <a:gridCol w="1333675"/>
                <a:gridCol w="917850"/>
                <a:gridCol w="990600"/>
                <a:gridCol w="1323425"/>
                <a:gridCol w="655025"/>
              </a:tblGrid>
              <a:tr h="139700">
                <a:tc gridSpan="6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                                                                                                                                     bit_book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도메인</a:t>
                      </a:r>
                      <a:endParaRPr/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데이터타입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널 허용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책 고유번호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bookid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책ID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책이름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bookname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책정보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NUMBER(10)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저자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writer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책정보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출판사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publisher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책정보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카테고리고유번호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categoryid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카테고리번호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</a:t>
                      </a:r>
                      <a:endParaRPr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stock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재고</a:t>
                      </a:r>
                      <a:endParaRPr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NUMBER(</a:t>
                      </a:r>
                      <a:r>
                        <a:rPr lang="en-US" sz="11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b="0" i="0" lang="en-US" sz="1100" u="none" cap="none" strike="noStrike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7030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8"/>
          <p:cNvSpPr/>
          <p:nvPr/>
        </p:nvSpPr>
        <p:spPr>
          <a:xfrm>
            <a:off x="1322010" y="3025144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28"/>
          <p:cNvGraphicFramePr/>
          <p:nvPr/>
        </p:nvGraphicFramePr>
        <p:xfrm>
          <a:off x="9299156" y="20215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{75DC09F1-58BE-4047-9AEC-1DD950B07640}</a:tableStyleId>
              </a:tblPr>
              <a:tblGrid>
                <a:gridCol w="353950"/>
                <a:gridCol w="1210350"/>
                <a:gridCol w="1070325"/>
                <a:gridCol w="1234975"/>
                <a:gridCol w="895975"/>
                <a:gridCol w="794250"/>
              </a:tblGrid>
              <a:tr h="139700"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주문                                                                                                                                             bit_orders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도메인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데이터타입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널 허용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주문고유번호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orderid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주문고유번호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책고유번호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bookid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책ID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유저고유번호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userid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유저고유번호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주문일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orderdate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주문일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TIMESTAMP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C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키 단색으로 채워진"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5358" y="2705100"/>
            <a:ext cx="172052" cy="1720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8"/>
          <p:cNvGraphicFramePr/>
          <p:nvPr/>
        </p:nvGraphicFramePr>
        <p:xfrm>
          <a:off x="12192000" y="46253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{9AA06598-4472-4FE0-BBEA-150CE8C65E94}</a:tableStyleId>
              </a:tblPr>
              <a:tblGrid>
                <a:gridCol w="321225"/>
                <a:gridCol w="1126575"/>
                <a:gridCol w="838200"/>
                <a:gridCol w="1066800"/>
                <a:gridCol w="1065625"/>
                <a:gridCol w="803300"/>
              </a:tblGrid>
              <a:tr h="139700"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유저                                                                                                                                   bit_users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도메인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데이터타입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널 허용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유저고유번호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userid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유저고유번호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NUMBER(2)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아이디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username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아이디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VARCHAR2(20)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비밀번호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password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비밀번호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VARCHAR2(20)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이름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name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유저이름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VARCHAR2(20)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이메일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email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유저이메일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전화번호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phnum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유저전화번호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주소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address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유저주소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VARCHAR2(80)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NULL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9BBB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9" name="Google Shape;209;p28"/>
          <p:cNvGraphicFramePr/>
          <p:nvPr/>
        </p:nvGraphicFramePr>
        <p:xfrm>
          <a:off x="1412485" y="7581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{8807911A-ED25-4E48-88E7-23B5A4274493}</a:tableStyleId>
              </a:tblPr>
              <a:tblGrid>
                <a:gridCol w="358475"/>
                <a:gridCol w="1353250"/>
                <a:gridCol w="1066800"/>
                <a:gridCol w="1066800"/>
                <a:gridCol w="1143000"/>
                <a:gridCol w="685800"/>
              </a:tblGrid>
              <a:tr h="139700"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카테고리                                                                                                                                          category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도메인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데이터타입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널 허용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카테고리고유번호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categoryid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카테고리번호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카테고리이름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categoryname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카테고리이름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4BACC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0" name="Google Shape;210;p28"/>
          <p:cNvGraphicFramePr/>
          <p:nvPr/>
        </p:nvGraphicFramePr>
        <p:xfrm>
          <a:off x="7848831" y="76311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{2CC97FE5-9796-4C83-B13E-AAB5F2F9DE08}</a:tableStyleId>
              </a:tblPr>
              <a:tblGrid>
                <a:gridCol w="339675"/>
                <a:gridCol w="1031700"/>
                <a:gridCol w="990600"/>
                <a:gridCol w="1066800"/>
                <a:gridCol w="1059775"/>
                <a:gridCol w="733200"/>
              </a:tblGrid>
              <a:tr h="139700"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-US" sz="1100" u="none" cap="none" strike="noStrike"/>
                        <a:t>주문로그                                                                                                              bit_orders_log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물리 이름*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도메인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데이터타입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7F7F7F"/>
                          </a:solidFill>
                        </a:rPr>
                        <a:t>널 허용</a:t>
                      </a:r>
                      <a:endParaRPr b="0" i="0"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주문로그번호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orderid_I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주문고유번호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NUMBER(8)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주</a:t>
                      </a: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문</a:t>
                      </a: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고유번호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FF0000"/>
                          </a:solidFill>
                        </a:rPr>
                        <a:t>orderid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주문고유번호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chemeClr val="accent1"/>
                          </a:solidFill>
                        </a:rPr>
                        <a:t>VARCHAR2(40)</a:t>
                      </a:r>
                      <a:endParaRPr b="0" i="0" sz="1100" u="none" cap="none" strike="noStrike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/>
                        <a:t>N - N</a:t>
                      </a:r>
                      <a:endParaRPr b="0" i="0"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C04F4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키 단색으로 채워진" id="211" name="Google Shape;21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9052" y="2708144"/>
            <a:ext cx="172052" cy="1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1322010" y="3272607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1322010" y="3531069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1318382" y="3801542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1322236" y="4304973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9352394" y="2865086"/>
            <a:ext cx="304800" cy="307800"/>
            <a:chOff x="-685800" y="3395624"/>
            <a:chExt cx="304800" cy="307800"/>
          </a:xfrm>
        </p:grpSpPr>
        <p:sp>
          <p:nvSpPr>
            <p:cNvPr id="217" name="Google Shape;217;p28"/>
            <p:cNvSpPr/>
            <p:nvPr/>
          </p:nvSpPr>
          <p:spPr>
            <a:xfrm>
              <a:off x="-659190" y="35433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8"/>
            <p:cNvSpPr txBox="1"/>
            <p:nvPr/>
          </p:nvSpPr>
          <p:spPr>
            <a:xfrm>
              <a:off x="-685800" y="3395624"/>
              <a:ext cx="30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28"/>
          <p:cNvGrpSpPr/>
          <p:nvPr/>
        </p:nvGrpSpPr>
        <p:grpSpPr>
          <a:xfrm>
            <a:off x="9352394" y="3148910"/>
            <a:ext cx="304800" cy="307800"/>
            <a:chOff x="-685800" y="3395624"/>
            <a:chExt cx="304800" cy="307800"/>
          </a:xfrm>
        </p:grpSpPr>
        <p:sp>
          <p:nvSpPr>
            <p:cNvPr id="220" name="Google Shape;220;p28"/>
            <p:cNvSpPr/>
            <p:nvPr/>
          </p:nvSpPr>
          <p:spPr>
            <a:xfrm>
              <a:off x="-659190" y="35433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8"/>
            <p:cNvSpPr txBox="1"/>
            <p:nvPr/>
          </p:nvSpPr>
          <p:spPr>
            <a:xfrm>
              <a:off x="-685800" y="3395624"/>
              <a:ext cx="30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8"/>
          <p:cNvSpPr/>
          <p:nvPr/>
        </p:nvSpPr>
        <p:spPr>
          <a:xfrm>
            <a:off x="9379004" y="3531069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키 단색으로 채워진" id="223" name="Google Shape;22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68200" y="5193119"/>
            <a:ext cx="172052" cy="172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 단색으로 채워진" id="224" name="Google Shape;22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1584" y="8179409"/>
            <a:ext cx="172052" cy="172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키 단색으로 채워진" id="225" name="Google Shape;2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4925" y="8149309"/>
            <a:ext cx="172052" cy="1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1525932" y="8446168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12291331" y="5492605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12294791" y="5745830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12291331" y="5999054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12291331" y="6252279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12291331" y="6528098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12291331" y="6786446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28"/>
          <p:cNvGrpSpPr/>
          <p:nvPr/>
        </p:nvGrpSpPr>
        <p:grpSpPr>
          <a:xfrm>
            <a:off x="7941584" y="8351461"/>
            <a:ext cx="233097" cy="307800"/>
            <a:chOff x="7941584" y="8351461"/>
            <a:chExt cx="233097" cy="307800"/>
          </a:xfrm>
        </p:grpSpPr>
        <p:pic>
          <p:nvPicPr>
            <p:cNvPr descr="키 단색으로 채워진" id="234" name="Google Shape;23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41584" y="8446168"/>
              <a:ext cx="172052" cy="172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8"/>
            <p:cNvSpPr txBox="1"/>
            <p:nvPr/>
          </p:nvSpPr>
          <p:spPr>
            <a:xfrm>
              <a:off x="7946081" y="8351461"/>
              <a:ext cx="2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8CB3E3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sz="140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6" name="Google Shape;236;p28"/>
          <p:cNvCxnSpPr>
            <a:stCxn id="237" idx="4"/>
          </p:cNvCxnSpPr>
          <p:nvPr/>
        </p:nvCxnSpPr>
        <p:spPr>
          <a:xfrm flipH="1">
            <a:off x="3575211" y="5121125"/>
            <a:ext cx="6300" cy="2075400"/>
          </a:xfrm>
          <a:prstGeom prst="straightConnector1">
            <a:avLst/>
          </a:prstGeom>
          <a:noFill/>
          <a:ln cap="flat" cmpd="sng" w="19050">
            <a:solidFill>
              <a:srgbClr val="BD4B4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238" name="Google Shape;238;p28"/>
          <p:cNvGrpSpPr/>
          <p:nvPr/>
        </p:nvGrpSpPr>
        <p:grpSpPr>
          <a:xfrm>
            <a:off x="3463877" y="4686400"/>
            <a:ext cx="235200" cy="434725"/>
            <a:chOff x="4016966" y="4886555"/>
            <a:chExt cx="235200" cy="434725"/>
          </a:xfrm>
        </p:grpSpPr>
        <p:sp>
          <p:nvSpPr>
            <p:cNvPr id="237" name="Google Shape;237;p28"/>
            <p:cNvSpPr/>
            <p:nvPr/>
          </p:nvSpPr>
          <p:spPr>
            <a:xfrm>
              <a:off x="4038600" y="5129280"/>
              <a:ext cx="192000" cy="192000"/>
            </a:xfrm>
            <a:prstGeom prst="ellipse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9" name="Google Shape;239;p28"/>
            <p:cNvCxnSpPr/>
            <p:nvPr/>
          </p:nvCxnSpPr>
          <p:spPr>
            <a:xfrm>
              <a:off x="4016966" y="5115492"/>
              <a:ext cx="235200" cy="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>
              <a:off x="4134539" y="4886892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28"/>
            <p:cNvCxnSpPr/>
            <p:nvPr/>
          </p:nvCxnSpPr>
          <p:spPr>
            <a:xfrm rot="10800000">
              <a:off x="4038539" y="4886892"/>
              <a:ext cx="9600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28"/>
            <p:cNvCxnSpPr/>
            <p:nvPr/>
          </p:nvCxnSpPr>
          <p:spPr>
            <a:xfrm flipH="1" rot="10800000">
              <a:off x="4142275" y="4886555"/>
              <a:ext cx="88200" cy="2220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3" name="Google Shape;243;p28"/>
          <p:cNvGrpSpPr/>
          <p:nvPr/>
        </p:nvGrpSpPr>
        <p:grpSpPr>
          <a:xfrm>
            <a:off x="3511121" y="7259783"/>
            <a:ext cx="140700" cy="322200"/>
            <a:chOff x="3511121" y="7259783"/>
            <a:chExt cx="140700" cy="322200"/>
          </a:xfrm>
        </p:grpSpPr>
        <p:cxnSp>
          <p:nvCxnSpPr>
            <p:cNvPr id="244" name="Google Shape;244;p28"/>
            <p:cNvCxnSpPr/>
            <p:nvPr/>
          </p:nvCxnSpPr>
          <p:spPr>
            <a:xfrm>
              <a:off x="3581400" y="7259783"/>
              <a:ext cx="0" cy="32220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28"/>
            <p:cNvCxnSpPr/>
            <p:nvPr/>
          </p:nvCxnSpPr>
          <p:spPr>
            <a:xfrm rot="10800000">
              <a:off x="3511121" y="7324276"/>
              <a:ext cx="1407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6" name="Google Shape;246;p28"/>
          <p:cNvGrpSpPr/>
          <p:nvPr/>
        </p:nvGrpSpPr>
        <p:grpSpPr>
          <a:xfrm rot="5400000">
            <a:off x="8938840" y="2681538"/>
            <a:ext cx="235200" cy="434725"/>
            <a:chOff x="4016966" y="4886555"/>
            <a:chExt cx="235200" cy="434725"/>
          </a:xfrm>
        </p:grpSpPr>
        <p:sp>
          <p:nvSpPr>
            <p:cNvPr id="247" name="Google Shape;247;p28"/>
            <p:cNvSpPr/>
            <p:nvPr/>
          </p:nvSpPr>
          <p:spPr>
            <a:xfrm>
              <a:off x="4038600" y="5129280"/>
              <a:ext cx="192000" cy="192000"/>
            </a:xfrm>
            <a:prstGeom prst="ellipse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>
              <a:off x="4016966" y="5115492"/>
              <a:ext cx="235200" cy="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28"/>
            <p:cNvCxnSpPr/>
            <p:nvPr/>
          </p:nvCxnSpPr>
          <p:spPr>
            <a:xfrm rot="10800000">
              <a:off x="4134539" y="4886892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28"/>
            <p:cNvCxnSpPr/>
            <p:nvPr/>
          </p:nvCxnSpPr>
          <p:spPr>
            <a:xfrm rot="10800000">
              <a:off x="4038539" y="4886892"/>
              <a:ext cx="9600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28"/>
            <p:cNvCxnSpPr/>
            <p:nvPr/>
          </p:nvCxnSpPr>
          <p:spPr>
            <a:xfrm flipH="1" rot="10800000">
              <a:off x="4142275" y="4886555"/>
              <a:ext cx="88200" cy="2220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52" name="Google Shape;252;p28"/>
          <p:cNvCxnSpPr/>
          <p:nvPr/>
        </p:nvCxnSpPr>
        <p:spPr>
          <a:xfrm flipH="1">
            <a:off x="7139265" y="2898873"/>
            <a:ext cx="1679700" cy="7800"/>
          </a:xfrm>
          <a:prstGeom prst="straightConnector1">
            <a:avLst/>
          </a:prstGeom>
          <a:noFill/>
          <a:ln cap="flat" cmpd="sng" w="19050">
            <a:solidFill>
              <a:srgbClr val="BD4B4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253" name="Google Shape;253;p28"/>
          <p:cNvGrpSpPr/>
          <p:nvPr/>
        </p:nvGrpSpPr>
        <p:grpSpPr>
          <a:xfrm rot="5400000">
            <a:off x="6891145" y="2751199"/>
            <a:ext cx="140700" cy="322200"/>
            <a:chOff x="3511121" y="7259783"/>
            <a:chExt cx="140700" cy="322200"/>
          </a:xfrm>
        </p:grpSpPr>
        <p:cxnSp>
          <p:nvCxnSpPr>
            <p:cNvPr id="254" name="Google Shape;254;p28"/>
            <p:cNvCxnSpPr/>
            <p:nvPr/>
          </p:nvCxnSpPr>
          <p:spPr>
            <a:xfrm>
              <a:off x="3581400" y="7259783"/>
              <a:ext cx="0" cy="32220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28"/>
            <p:cNvCxnSpPr/>
            <p:nvPr/>
          </p:nvCxnSpPr>
          <p:spPr>
            <a:xfrm rot="10800000">
              <a:off x="3511121" y="7324276"/>
              <a:ext cx="1407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6" name="Google Shape;256;p28"/>
          <p:cNvGrpSpPr/>
          <p:nvPr/>
        </p:nvGrpSpPr>
        <p:grpSpPr>
          <a:xfrm>
            <a:off x="13587181" y="3619605"/>
            <a:ext cx="235200" cy="434725"/>
            <a:chOff x="4016966" y="4886555"/>
            <a:chExt cx="235200" cy="434725"/>
          </a:xfrm>
        </p:grpSpPr>
        <p:sp>
          <p:nvSpPr>
            <p:cNvPr id="257" name="Google Shape;257;p28"/>
            <p:cNvSpPr/>
            <p:nvPr/>
          </p:nvSpPr>
          <p:spPr>
            <a:xfrm>
              <a:off x="4038600" y="5129280"/>
              <a:ext cx="192000" cy="192000"/>
            </a:xfrm>
            <a:prstGeom prst="ellipse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8" name="Google Shape;258;p28"/>
            <p:cNvCxnSpPr/>
            <p:nvPr/>
          </p:nvCxnSpPr>
          <p:spPr>
            <a:xfrm>
              <a:off x="4016966" y="5115492"/>
              <a:ext cx="235200" cy="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28"/>
            <p:cNvCxnSpPr/>
            <p:nvPr/>
          </p:nvCxnSpPr>
          <p:spPr>
            <a:xfrm rot="10800000">
              <a:off x="4134539" y="4886892"/>
              <a:ext cx="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28"/>
            <p:cNvCxnSpPr/>
            <p:nvPr/>
          </p:nvCxnSpPr>
          <p:spPr>
            <a:xfrm rot="10800000">
              <a:off x="4038539" y="4886892"/>
              <a:ext cx="96000" cy="2286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28"/>
            <p:cNvCxnSpPr/>
            <p:nvPr/>
          </p:nvCxnSpPr>
          <p:spPr>
            <a:xfrm flipH="1" rot="10800000">
              <a:off x="4142275" y="4886555"/>
              <a:ext cx="88200" cy="222000"/>
            </a:xfrm>
            <a:prstGeom prst="straightConnector1">
              <a:avLst/>
            </a:prstGeom>
            <a:noFill/>
            <a:ln cap="flat" cmpd="sng" w="19050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2" name="Google Shape;262;p28"/>
          <p:cNvGrpSpPr/>
          <p:nvPr/>
        </p:nvGrpSpPr>
        <p:grpSpPr>
          <a:xfrm>
            <a:off x="13634475" y="4287983"/>
            <a:ext cx="140700" cy="322200"/>
            <a:chOff x="3511121" y="7259783"/>
            <a:chExt cx="140700" cy="322200"/>
          </a:xfrm>
        </p:grpSpPr>
        <p:cxnSp>
          <p:nvCxnSpPr>
            <p:cNvPr id="263" name="Google Shape;263;p28"/>
            <p:cNvCxnSpPr/>
            <p:nvPr/>
          </p:nvCxnSpPr>
          <p:spPr>
            <a:xfrm>
              <a:off x="3581400" y="7259783"/>
              <a:ext cx="0" cy="32220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28"/>
            <p:cNvCxnSpPr/>
            <p:nvPr/>
          </p:nvCxnSpPr>
          <p:spPr>
            <a:xfrm rot="10800000">
              <a:off x="3511121" y="7324276"/>
              <a:ext cx="1407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65" name="Google Shape;265;p28"/>
          <p:cNvCxnSpPr/>
          <p:nvPr/>
        </p:nvCxnSpPr>
        <p:spPr>
          <a:xfrm>
            <a:off x="13704398" y="408599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BD4B4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6" name="Google Shape;266;p28"/>
          <p:cNvCxnSpPr/>
          <p:nvPr/>
        </p:nvCxnSpPr>
        <p:spPr>
          <a:xfrm>
            <a:off x="9906000" y="3576045"/>
            <a:ext cx="0" cy="405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28"/>
          <p:cNvCxnSpPr/>
          <p:nvPr/>
        </p:nvCxnSpPr>
        <p:spPr>
          <a:xfrm rot="10800000">
            <a:off x="9782249" y="3848542"/>
            <a:ext cx="24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28"/>
          <p:cNvCxnSpPr/>
          <p:nvPr/>
        </p:nvCxnSpPr>
        <p:spPr>
          <a:xfrm rot="10800000">
            <a:off x="9782249" y="7262189"/>
            <a:ext cx="24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2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3">
            <a:off x="16756703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1318382" y="4106342"/>
            <a:ext cx="125700" cy="1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1308875" y="3962213"/>
            <a:ext cx="3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sz="1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4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794" name="Google Shape;794;p64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795" name="Google Shape;7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4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64"/>
          <p:cNvPicPr preferRelativeResize="0"/>
          <p:nvPr/>
        </p:nvPicPr>
        <p:blipFill rotWithShape="1">
          <a:blip r:embed="rId4">
            <a:alphaModFix/>
          </a:blip>
          <a:srcRect b="31417" l="0" r="0" t="0"/>
          <a:stretch/>
        </p:blipFill>
        <p:spPr>
          <a:xfrm>
            <a:off x="1088175" y="5331575"/>
            <a:ext cx="5411400" cy="3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0500" y="591275"/>
            <a:ext cx="9331651" cy="86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4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출판사명 검색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00" name="Google Shape;800;p6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01" name="Google Shape;801;p64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974875" y="2703475"/>
            <a:ext cx="5411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5.  출판사명으로 검색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출판사명으로 도서를 검색하는 기능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출판사명의 일부만 입력 받아도 검색 가능하게끔 SQL문에서 LIKE연산자와 %와일드카드를 사용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5"/>
          <p:cNvSpPr/>
          <p:nvPr/>
        </p:nvSpPr>
        <p:spPr>
          <a:xfrm flipH="1">
            <a:off x="0" y="0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08" name="Google Shape;808;p65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책 구매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09" name="Google Shape;809;p65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500">
              <a:solidFill>
                <a:srgbClr val="FE794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10" name="Google Shape;810;p65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BookViewer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11" name="Google Shape;81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5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1012150" y="3110350"/>
            <a:ext cx="62598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</a:t>
            </a: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Viewer.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showSaleBookMenu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유저에게 책 번호로 구입할지 이름으로 구입할지의 값을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Scanner로 받습니다.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번호나 이름의 값을 입력받고 Controller에게 전달하며,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 결과를 받습니다.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결과의 따라서 책의 구입여부를 유저에게 출력합니다.</a:t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14" name="Google Shape;8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303" y="812762"/>
            <a:ext cx="8146422" cy="87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6"/>
          <p:cNvSpPr/>
          <p:nvPr/>
        </p:nvSpPr>
        <p:spPr>
          <a:xfrm flipH="1">
            <a:off x="0" y="0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20" name="Google Shape;820;p66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책 구매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21" name="Google Shape;821;p66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500">
              <a:solidFill>
                <a:srgbClr val="FE794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22" name="Google Shape;822;p66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BookController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23" name="Google Shape;82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66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6"/>
          <p:cNvSpPr txBox="1"/>
          <p:nvPr/>
        </p:nvSpPr>
        <p:spPr>
          <a:xfrm>
            <a:off x="1012150" y="3110350"/>
            <a:ext cx="62598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BookController.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buyBook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같은이름의 메소드지만 오버로딩 되어있습니다.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두 메소드 다 책의 재고를 확인 후 남아있으면 구입단계로 넘어갑니다.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다만 매개변수에 bookname으로 들어올 경우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 이름을 통해 ID값을 받는 메소드를 사용합니다. 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구입결과를 return 합니다.</a:t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26" name="Google Shape;8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991888"/>
            <a:ext cx="7901725" cy="84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7"/>
          <p:cNvSpPr/>
          <p:nvPr/>
        </p:nvSpPr>
        <p:spPr>
          <a:xfrm flipH="1">
            <a:off x="0" y="0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32" name="Google Shape;832;p67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검색 &gt; 책 구매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33" name="Google Shape;833;p67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500">
              <a:solidFill>
                <a:srgbClr val="FE794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34" name="Google Shape;834;p67"/>
          <p:cNvSpPr txBox="1"/>
          <p:nvPr/>
        </p:nvSpPr>
        <p:spPr>
          <a:xfrm>
            <a:off x="1012144" y="1705800"/>
            <a:ext cx="59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</a:t>
            </a:r>
            <a:r>
              <a:rPr lang="en-US" sz="15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&gt;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BookDao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35" name="Google Shape;83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7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7"/>
          <p:cNvSpPr txBox="1"/>
          <p:nvPr/>
        </p:nvSpPr>
        <p:spPr>
          <a:xfrm>
            <a:off x="1012150" y="3110350"/>
            <a:ext cx="62598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BookDao.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isThereBook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비교 연산자를 이용하여 책ID 값으로 책 재고를 확인합니다.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재고가 남아 있다면 true를 return합니다.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BookDao.</a:t>
            </a:r>
            <a:r>
              <a:rPr lang="en-US" sz="18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saleBook()</a:t>
            </a: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메소드는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책ID값으로 책을 구입하는 메소드 입니다.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logger ID와 책ID, 시퀀스 명령어를</a:t>
            </a:r>
            <a:endParaRPr sz="18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SQL문으로 작성하여 DB를 업데이트 합니다.</a:t>
            </a:r>
            <a:endParaRPr sz="1800">
              <a:solidFill>
                <a:srgbClr val="4A86E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38" name="Google Shape;838;p67"/>
          <p:cNvPicPr preferRelativeResize="0"/>
          <p:nvPr/>
        </p:nvPicPr>
        <p:blipFill rotWithShape="1">
          <a:blip r:embed="rId4">
            <a:alphaModFix/>
          </a:blip>
          <a:srcRect b="0" l="0" r="11079" t="0"/>
          <a:stretch/>
        </p:blipFill>
        <p:spPr>
          <a:xfrm>
            <a:off x="8507575" y="1140274"/>
            <a:ext cx="9290776" cy="82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8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45" name="Google Shape;845;p68"/>
          <p:cNvSpPr txBox="1"/>
          <p:nvPr/>
        </p:nvSpPr>
        <p:spPr>
          <a:xfrm>
            <a:off x="1025150" y="2706900"/>
            <a:ext cx="583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46" name="Google Shape;846;p68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47" name="Google Shape;847;p68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8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주문 내역 &gt;주문 내역 출력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49" name="Google Shape;849;p6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50" name="Google Shape;850;p68"/>
          <p:cNvSpPr txBox="1"/>
          <p:nvPr/>
        </p:nvSpPr>
        <p:spPr>
          <a:xfrm>
            <a:off x="1012144" y="1705800"/>
            <a:ext cx="574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ordersController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ordersDao</a:t>
            </a:r>
            <a:endParaRPr sz="15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51" name="Google Shape;85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400" y="5922082"/>
            <a:ext cx="5835900" cy="351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2838" y="741425"/>
            <a:ext cx="9537125" cy="34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7475" y="4911775"/>
            <a:ext cx="9267825" cy="435726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8"/>
          <p:cNvSpPr txBox="1"/>
          <p:nvPr/>
        </p:nvSpPr>
        <p:spPr>
          <a:xfrm>
            <a:off x="800150" y="2706900"/>
            <a:ext cx="6440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LoginUser클래스에 저장된 로그인 정보를 이용하여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45720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해당 유저의 지난 주문 내역을 출력합니다.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주문한 내역이 없으면 “아직 주문하신 내역이 없습니다.” 라는 경고 문구를 출력합니다.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해당 유저가 주문한 내역의 주문번호, 책이름, 가격, 주문일시를 목록으로 보여줍니다.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9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62" name="Google Shape;862;p69"/>
          <p:cNvSpPr txBox="1"/>
          <p:nvPr/>
        </p:nvSpPr>
        <p:spPr>
          <a:xfrm>
            <a:off x="1025150" y="2706900"/>
            <a:ext cx="58359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등록되어 있는 모든 도서 중에서 일반 이용자에게 랜덤으로 한 권의 책을 추천해주는 기능</a:t>
            </a:r>
            <a:endParaRPr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BIT_BOOK 테이블에 등록된 도서의 순서를 랜덤하게 섞기위해 DBMS_RANDOM 패키지를 사용하고,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 BY 키워드로 정렬하였습니다.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63" name="Google Shape;863;p69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64" name="Google Shape;864;p69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69"/>
          <p:cNvPicPr preferRelativeResize="0"/>
          <p:nvPr/>
        </p:nvPicPr>
        <p:blipFill rotWithShape="1">
          <a:blip r:embed="rId3">
            <a:alphaModFix/>
          </a:blip>
          <a:srcRect b="0" l="0" r="32427" t="0"/>
          <a:stretch/>
        </p:blipFill>
        <p:spPr>
          <a:xfrm>
            <a:off x="8330150" y="2257500"/>
            <a:ext cx="9222500" cy="5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00" y="5743829"/>
            <a:ext cx="5521550" cy="3336171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9"/>
          <p:cNvSpPr txBox="1"/>
          <p:nvPr/>
        </p:nvSpPr>
        <p:spPr>
          <a:xfrm>
            <a:off x="1018725" y="9138575"/>
            <a:ext cx="558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↑매 시행 마다 추천되는 책이 달라집니다.</a:t>
            </a:r>
            <a:endParaRPr i="0" u="none" cap="none" strike="noStrike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68" name="Google Shape;868;p69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추천 &gt; 랜덤 추천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69" name="Google Shape;869;p6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사용자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70" name="Google Shape;870;p69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</a:t>
            </a:r>
            <a:r>
              <a:rPr b="1" lang="en-US" sz="15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71" name="Google Shape;871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0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78" name="Google Shape;878;p70"/>
          <p:cNvSpPr/>
          <p:nvPr/>
        </p:nvSpPr>
        <p:spPr>
          <a:xfrm>
            <a:off x="7506300" y="-48275"/>
            <a:ext cx="107817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79" name="Google Shape;879;p70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63" y="3702550"/>
            <a:ext cx="9278776" cy="26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0"/>
          <p:cNvSpPr txBox="1"/>
          <p:nvPr/>
        </p:nvSpPr>
        <p:spPr>
          <a:xfrm>
            <a:off x="941010" y="2770200"/>
            <a:ext cx="555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신규 도서 등록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새로운 도서를 등록할 수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기존 도서 관리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기존 도서의 정보를 변경하거나 삭제할 수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 현황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매출의 현황을 전체, 일별, 월별로 조회하여 확인 할 수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82" name="Google Shape;882;p70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관리자 메뉴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83" name="Google Shape;883;p7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84" name="Google Shape;884;p70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1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891" name="Google Shape;891;p71"/>
          <p:cNvSpPr/>
          <p:nvPr/>
        </p:nvSpPr>
        <p:spPr>
          <a:xfrm>
            <a:off x="7506300" y="-48275"/>
            <a:ext cx="107817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892" name="Google Shape;8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1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71"/>
          <p:cNvSpPr txBox="1"/>
          <p:nvPr/>
        </p:nvSpPr>
        <p:spPr>
          <a:xfrm>
            <a:off x="941010" y="2648050"/>
            <a:ext cx="555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showAddBookMenu()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새로운 도서를 등록할 수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도서의 제목, 가격, 저자, 카테고리, 출판사, 수량을 입력받아 객체로 저장하여 bookController의 insertBook 메소드로 전달합니다.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각 항목의 입력 형식은 util 패키지의 BookPatternChk 클래스의 메소드들을 이용하여 확인합니다.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95" name="Google Shape;89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7576" y="396600"/>
            <a:ext cx="8769275" cy="949379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1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등록 &gt; 신규 도서 등록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897" name="Google Shape;897;p7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98" name="Google Shape;898;p71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99" name="Google Shape;899;p71"/>
          <p:cNvSpPr/>
          <p:nvPr/>
        </p:nvSpPr>
        <p:spPr>
          <a:xfrm>
            <a:off x="9276200" y="624350"/>
            <a:ext cx="4235700" cy="5187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2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06" name="Google Shape;906;p7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907" name="Google Shape;9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72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2"/>
          <p:cNvSpPr txBox="1"/>
          <p:nvPr/>
        </p:nvSpPr>
        <p:spPr>
          <a:xfrm>
            <a:off x="1012160" y="2834700"/>
            <a:ext cx="555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insertBook()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Controller를 통해 입력 정보가 포함되어 있는 매개변수 book 객체를 전달 받습니다.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책의 일련번호는 시퀀스를 사용하여 자동으로 입력이 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10" name="Google Shape;91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950" y="741425"/>
            <a:ext cx="9173100" cy="55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2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등록 &gt; 신규 도서 등록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12" name="Google Shape;912;p7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13" name="Google Shape;913;p72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3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20" name="Google Shape;920;p7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21" name="Google Shape;921;p73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73"/>
          <p:cNvSpPr txBox="1"/>
          <p:nvPr/>
        </p:nvSpPr>
        <p:spPr>
          <a:xfrm>
            <a:off x="941010" y="2907675"/>
            <a:ext cx="555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목록 보기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도서의 전체 목록을 보여줍니다.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하위 메뉴로 삭제/수정 기능이 있습니다.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검색(제목으로)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제목(키워드)로 검색한 결과의 도서 목록을 보여줍니다.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하위 메뉴로 삭제/수정 기능이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뒤로 가기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메인 메뉴로 이동합니다.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23" name="Google Shape;9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475" y="1392875"/>
            <a:ext cx="9493850" cy="3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3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25" name="Google Shape;925;p7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26" name="Google Shape;926;p73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책 테이블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8458500" y="3920750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Sequence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8917800" y="624350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5950" y="6218650"/>
            <a:ext cx="6760050" cy="332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8695575" y="6156600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Trigger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438" y="3949663"/>
            <a:ext cx="6760050" cy="181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9450" y="558377"/>
            <a:ext cx="6760050" cy="308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012150" y="3110350"/>
            <a:ext cx="62598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 TABLE은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책을 식별하기위한 키 </a:t>
            </a:r>
            <a:r>
              <a:rPr lang="en-US" sz="20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BookID(PK)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카테고리ID를 참조하기 위한 </a:t>
            </a:r>
            <a:r>
              <a:rPr lang="en-US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CategoryID(FK)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포함한 총 7개의 칼럼으로 구성되어 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C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JAVA쪽에서 키 값을 받지않아도 자동으로 Counting 될 수있도록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사용했습니다.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또한 주문이 발생하면 구입한 책의 재고를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자동으로 감소시켜주는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Trigger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사용하였습니다.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5470675" y="3185000"/>
            <a:ext cx="5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(2)</a:t>
            </a:r>
            <a:endParaRPr sz="1800">
              <a:solidFill>
                <a:srgbClr val="0000FF"/>
              </a:solidFill>
              <a:highlight>
                <a:schemeClr val="l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4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33" name="Google Shape;933;p74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34" name="Google Shape;934;p74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74"/>
          <p:cNvSpPr txBox="1"/>
          <p:nvPr/>
        </p:nvSpPr>
        <p:spPr>
          <a:xfrm>
            <a:off x="941010" y="2892350"/>
            <a:ext cx="5559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목록 보기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BookController의 전체 리스트 보기 메소드인 showAll() 메소드를 호출하여 전체 목록을 노출합니다.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도서의 전체 리스트를 확인하고 화면 하단에 있는 수정/ 삭제 / 뒤로가기 메뉴로 작업을 선택 할 수 있습니다.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36" name="Google Shape;9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974" y="540475"/>
            <a:ext cx="69913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974" y="4082250"/>
            <a:ext cx="3128503" cy="61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1927" y="4082250"/>
            <a:ext cx="3668499" cy="2607172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4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40" name="Google Shape;940;p7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41" name="Google Shape;941;p74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5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48" name="Google Shape;948;p75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49" name="Google Shape;949;p75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75"/>
          <p:cNvSpPr txBox="1"/>
          <p:nvPr/>
        </p:nvSpPr>
        <p:spPr>
          <a:xfrm>
            <a:off x="1012160" y="2578225"/>
            <a:ext cx="5559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selectByBookName 메소드</a:t>
            </a: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Controller로 부터 전달받은 bookName변수를 받아 검색을 수행합니다.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전달받은 변수의 단어가 포함된 모든 도서의 제목을 목록형태로 노출되게 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51" name="Google Shape;9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875" y="724400"/>
            <a:ext cx="9182049" cy="49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324" y="5159450"/>
            <a:ext cx="5315561" cy="41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5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54" name="Google Shape;954;p75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55" name="Google Shape;955;p75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6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62" name="Google Shape;962;p76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963" name="Google Shape;96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6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6"/>
          <p:cNvSpPr txBox="1"/>
          <p:nvPr/>
        </p:nvSpPr>
        <p:spPr>
          <a:xfrm>
            <a:off x="941010" y="3200650"/>
            <a:ext cx="555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수정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목록 보기에서 ‘1’을 입력할 시 새로운 정보를 받는 기능이 실행됩니다.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새로운 정보를 book 객체에 저장하여 bookController의 editBook 메소드로 전달합니다.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66" name="Google Shape;96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2500" y="393100"/>
            <a:ext cx="9049951" cy="73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6"/>
          <p:cNvSpPr txBox="1"/>
          <p:nvPr/>
        </p:nvSpPr>
        <p:spPr>
          <a:xfrm>
            <a:off x="940999" y="1028700"/>
            <a:ext cx="615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&gt; 수정 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68" name="Google Shape;968;p76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69" name="Google Shape;969;p76"/>
          <p:cNvSpPr txBox="1"/>
          <p:nvPr/>
        </p:nvSpPr>
        <p:spPr>
          <a:xfrm>
            <a:off x="1012144" y="2467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7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76" name="Google Shape;976;p77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977" name="Google Shape;97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7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77"/>
          <p:cNvSpPr txBox="1"/>
          <p:nvPr/>
        </p:nvSpPr>
        <p:spPr>
          <a:xfrm>
            <a:off x="941010" y="3073375"/>
            <a:ext cx="5559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editBook 메소드</a:t>
            </a: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Controller로부터 book 객체를 전달받아 수정 작업을 수행합니다.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bookid로 작업할 행을 찾아 각각의 정보를 수정합니다.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수정 후에는 수정 완료 메시지가 콘솔에 노출되고 이전 메뉴로 돌아갑니다.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80" name="Google Shape;98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863" y="624350"/>
            <a:ext cx="9215076" cy="65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99" y="6378100"/>
            <a:ext cx="5940275" cy="2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77"/>
          <p:cNvSpPr txBox="1"/>
          <p:nvPr/>
        </p:nvSpPr>
        <p:spPr>
          <a:xfrm>
            <a:off x="940999" y="1028700"/>
            <a:ext cx="615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&gt; 수정 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83" name="Google Shape;983;p77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84" name="Google Shape;984;p77"/>
          <p:cNvSpPr txBox="1"/>
          <p:nvPr/>
        </p:nvSpPr>
        <p:spPr>
          <a:xfrm>
            <a:off x="940994" y="24556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8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91" name="Google Shape;991;p78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992" name="Google Shape;992;p78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8"/>
          <p:cNvSpPr txBox="1"/>
          <p:nvPr/>
        </p:nvSpPr>
        <p:spPr>
          <a:xfrm>
            <a:off x="1012160" y="3503125"/>
            <a:ext cx="5559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삭제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전체 목록 보기에서 ‘2’를 입력할 시 삭제할 책의 일련번호를 입력 받는 기능이 실행됩니다.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사용자로부터 입력 받은 일련번호를 bookid 변수에 저장하여 BookController의 deteleBook메소드로 전달합니다.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94" name="Google Shape;9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175" y="1400513"/>
            <a:ext cx="9120001" cy="2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8"/>
          <p:cNvSpPr txBox="1"/>
          <p:nvPr/>
        </p:nvSpPr>
        <p:spPr>
          <a:xfrm>
            <a:off x="940999" y="1028700"/>
            <a:ext cx="615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&gt; 삭제 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996" name="Google Shape;996;p78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97" name="Google Shape;997;p78"/>
          <p:cNvSpPr txBox="1"/>
          <p:nvPr/>
        </p:nvSpPr>
        <p:spPr>
          <a:xfrm>
            <a:off x="1012144" y="2467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04" name="Google Shape;1004;p79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1005" name="Google Shape;10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9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9"/>
          <p:cNvSpPr txBox="1"/>
          <p:nvPr/>
        </p:nvSpPr>
        <p:spPr>
          <a:xfrm>
            <a:off x="941010" y="2973138"/>
            <a:ext cx="5559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delete</a:t>
            </a: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 메소드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Controller로부터 bookid 변수를 전달받아 수정 작업을 수행합니다.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전달받은 bookid에 해당되는 행을 찾아 삭제 작업을 수행합니다.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삭제 후에는 삭제 완료 메시지가 콘솔에 노출되고 이전 메뉴로 돌아갑니다.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08" name="Google Shape;100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8553" y="724399"/>
            <a:ext cx="9091005" cy="73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799" y="6018300"/>
            <a:ext cx="54483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9"/>
          <p:cNvSpPr txBox="1"/>
          <p:nvPr/>
        </p:nvSpPr>
        <p:spPr>
          <a:xfrm>
            <a:off x="940999" y="1028700"/>
            <a:ext cx="615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 목록 보기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&gt; 삭제 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11" name="Google Shape;1011;p79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12" name="Google Shape;1012;p79"/>
          <p:cNvSpPr txBox="1"/>
          <p:nvPr/>
        </p:nvSpPr>
        <p:spPr>
          <a:xfrm>
            <a:off x="1012144" y="2467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dao &gt; BookDao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0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19" name="Google Shape;1019;p80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20" name="Google Shape;1020;p80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80"/>
          <p:cNvSpPr txBox="1"/>
          <p:nvPr/>
        </p:nvSpPr>
        <p:spPr>
          <a:xfrm>
            <a:off x="941010" y="2501088"/>
            <a:ext cx="555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AutoNum type="arabicPeriod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 검색(제목으로)</a:t>
            </a: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도서의 제목 또는 키워드로 도서를 검색합니다.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제목 또는 키워드를 입력하면 String타입의 bookName 변수에 저장하여 BookController의 selectByName 메소드로 전달합니다.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키워드가 들어간 도서의 목록이 노출됩니다.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하위 메뉴로 수정/ 삭제/ 뒤로가기 메뉴가 하단에 노출됩니다.</a:t>
            </a:r>
            <a:endParaRPr sz="1800">
              <a:solidFill>
                <a:srgbClr val="60606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22" name="Google Shape;10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7775" y="809850"/>
            <a:ext cx="9296724" cy="40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0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도서 관리 &gt; 도서검색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24" name="Google Shape;1024;p8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25" name="Google Shape;1025;p80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1"/>
          <p:cNvSpPr/>
          <p:nvPr/>
        </p:nvSpPr>
        <p:spPr>
          <a:xfrm flipH="1">
            <a:off x="-300" y="-48275"/>
            <a:ext cx="82299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32" name="Google Shape;1032;p81"/>
          <p:cNvSpPr/>
          <p:nvPr/>
        </p:nvSpPr>
        <p:spPr>
          <a:xfrm>
            <a:off x="7763125" y="-48275"/>
            <a:ext cx="105249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33" name="Google Shape;1033;p81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1"/>
          <p:cNvSpPr txBox="1"/>
          <p:nvPr/>
        </p:nvSpPr>
        <p:spPr>
          <a:xfrm>
            <a:off x="956300" y="2342925"/>
            <a:ext cx="6128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1.매출이 존재하지 않을 경우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“매출이 존재하지 않습니다.” 메시지 출력 후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이전 메뉴로 돌아갑니다.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2.매출이 존재할 경우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 현황 메뉴를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35" name="Google Shape;10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50" y="5030550"/>
            <a:ext cx="3413671" cy="36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763" y="6112475"/>
            <a:ext cx="3505225" cy="33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3" y="811665"/>
            <a:ext cx="8426394" cy="852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1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매출 현황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39" name="Google Shape;1039;p8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40" name="Google Shape;1040;p81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viewer &gt; AdminViewer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47" name="Google Shape;1047;p82"/>
          <p:cNvSpPr/>
          <p:nvPr/>
        </p:nvSpPr>
        <p:spPr>
          <a:xfrm>
            <a:off x="7594800" y="-48275"/>
            <a:ext cx="106932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48" name="Google Shape;1048;p82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9" name="Google Shape;10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99" y="4512900"/>
            <a:ext cx="6794900" cy="38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0950" y="2241625"/>
            <a:ext cx="9217150" cy="29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0950" y="5650250"/>
            <a:ext cx="9217149" cy="346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2"/>
          <p:cNvSpPr txBox="1"/>
          <p:nvPr/>
        </p:nvSpPr>
        <p:spPr>
          <a:xfrm>
            <a:off x="1466700" y="1964975"/>
            <a:ext cx="61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2"/>
          <p:cNvSpPr txBox="1"/>
          <p:nvPr/>
        </p:nvSpPr>
        <p:spPr>
          <a:xfrm>
            <a:off x="681838" y="2554025"/>
            <a:ext cx="697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도서가격을 보기 위해 orders_view 뷰를 이용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-"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기존 orders 테이블에 도서이름과 도서가격을 추가한 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-"/>
            </a:pPr>
            <a:r>
              <a:rPr lang="en-US" sz="1800">
                <a:latin typeface="Nanum Myeongjo"/>
                <a:ea typeface="Nanum Myeongjo"/>
                <a:cs typeface="Nanum Myeongjo"/>
                <a:sym typeface="Nanum Myeongjo"/>
              </a:rPr>
              <a:t>매출 현황에서는 도서 가격만 함께 출력하기 위해 orders 클래스의  admin() 메소드를 이용합니다.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54" name="Google Shape;1054;p82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매출 현황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&gt; 전체매출목록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55" name="Google Shape;1055;p8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관리자 기능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56" name="Google Shape;1056;p82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OrdersController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63" name="Google Shape;1063;p83"/>
          <p:cNvSpPr/>
          <p:nvPr/>
        </p:nvSpPr>
        <p:spPr>
          <a:xfrm>
            <a:off x="7506300" y="-48275"/>
            <a:ext cx="109731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64" name="Google Shape;1064;p83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500" y="529825"/>
            <a:ext cx="8871275" cy="4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500" y="5143500"/>
            <a:ext cx="8871276" cy="430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50" y="4431375"/>
            <a:ext cx="5949450" cy="52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3"/>
          <p:cNvSpPr txBox="1"/>
          <p:nvPr/>
        </p:nvSpPr>
        <p:spPr>
          <a:xfrm>
            <a:off x="845900" y="2288688"/>
            <a:ext cx="6348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일별 매출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매출이 있는 주문일 목록을 먼저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보고싶은 날짜를 입력하면 해당 날짜의 주문 목록을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substring 메소드를 이용하여 목록 제목에 선택한 날짜를 출력해줍니다.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69" name="Google Shape;1069;p83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일별 매출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70" name="Google Shape;1070;p8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메인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71" name="Google Shape;1071;p83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ordersContrller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카테고리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테이블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8806900" y="2168600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8806900" y="6549375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225" y="1858200"/>
            <a:ext cx="7379998" cy="738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1012150" y="3110350"/>
            <a:ext cx="62598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Category TABLE은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카테고리를 식별하기위한 키 </a:t>
            </a:r>
            <a:r>
              <a:rPr lang="en-US" sz="20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CategoryID(PK)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카테고리 이름을 담기위한 두개의 칼럼이 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여러가지 카테고리</a:t>
            </a:r>
            <a:r>
              <a:rPr lang="en-US" sz="2000">
                <a:solidFill>
                  <a:srgbClr val="99999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(현재는 다섯가지)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 하나의 카테고리를 저장하여, Book TABLE에 </a:t>
            </a:r>
            <a:r>
              <a:rPr lang="en-US" sz="20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CategoryID(PK)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전달하는 역할을 맡고 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5450600" y="4792325"/>
            <a:ext cx="5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highlight>
                  <a:srgbClr val="595959"/>
                </a:highlight>
                <a:latin typeface="Calibri"/>
                <a:ea typeface="Calibri"/>
                <a:cs typeface="Calibri"/>
                <a:sym typeface="Calibri"/>
              </a:rPr>
              <a:t>(2)</a:t>
            </a:r>
            <a:endParaRPr sz="1800">
              <a:solidFill>
                <a:srgbClr val="0000FF"/>
              </a:solidFill>
              <a:highlight>
                <a:srgbClr val="59595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4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sp>
        <p:nvSpPr>
          <p:cNvPr id="1078" name="Google Shape;1078;p84"/>
          <p:cNvSpPr/>
          <p:nvPr/>
        </p:nvSpPr>
        <p:spPr>
          <a:xfrm>
            <a:off x="7506300" y="-48275"/>
            <a:ext cx="10781700" cy="10398600"/>
          </a:xfrm>
          <a:prstGeom prst="rect">
            <a:avLst/>
          </a:prstGeom>
          <a:solidFill>
            <a:srgbClr val="2F2F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1079" name="Google Shape;107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0">
            <a:off x="9928708" y="83553"/>
            <a:ext cx="9053664" cy="506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84"/>
          <p:cNvSpPr txBox="1"/>
          <p:nvPr/>
        </p:nvSpPr>
        <p:spPr>
          <a:xfrm rot="-5400000">
            <a:off x="-837426" y="8092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1" name="Google Shape;108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50" y="4364950"/>
            <a:ext cx="5877975" cy="52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0524" y="741425"/>
            <a:ext cx="8067600" cy="39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301" y="5063125"/>
            <a:ext cx="9388790" cy="45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4"/>
          <p:cNvSpPr txBox="1"/>
          <p:nvPr/>
        </p:nvSpPr>
        <p:spPr>
          <a:xfrm>
            <a:off x="816950" y="2207200"/>
            <a:ext cx="6570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 매출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매출이 있는 주문월 목록을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보고싶은 연월을 입력하면 해당 연월의 주문 목록을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en-US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substring 메소드를 이용하여 선택한 연월을 목록 제목에 출력합니다.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85" name="Google Shape;1085;p84"/>
          <p:cNvSpPr txBox="1"/>
          <p:nvPr/>
        </p:nvSpPr>
        <p:spPr>
          <a:xfrm>
            <a:off x="940999" y="1028700"/>
            <a:ext cx="615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월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별 매출</a:t>
            </a:r>
            <a:endParaRPr sz="3800">
              <a:solidFill>
                <a:srgbClr val="606060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86" name="Google Shape;1086;p84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02. 기능별 소개 &gt; 메인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87" name="Google Shape;1087;p84"/>
          <p:cNvSpPr txBox="1"/>
          <p:nvPr/>
        </p:nvSpPr>
        <p:spPr>
          <a:xfrm>
            <a:off x="1012144" y="1705800"/>
            <a:ext cx="574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0606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src &gt; controller &gt; ordersContrller </a:t>
            </a:r>
            <a:endParaRPr b="1" sz="17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5252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5"/>
          <p:cNvSpPr txBox="1"/>
          <p:nvPr/>
        </p:nvSpPr>
        <p:spPr>
          <a:xfrm rot="-5400000">
            <a:off x="-837426" y="8060275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5"/>
          <p:cNvSpPr txBox="1"/>
          <p:nvPr/>
        </p:nvSpPr>
        <p:spPr>
          <a:xfrm>
            <a:off x="1313386" y="1538663"/>
            <a:ext cx="3344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FFFFFF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03</a:t>
            </a:r>
            <a:endParaRPr sz="18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1094" name="Google Shape;1094;p85"/>
          <p:cNvSpPr txBox="1"/>
          <p:nvPr/>
        </p:nvSpPr>
        <p:spPr>
          <a:xfrm>
            <a:off x="-862073" y="1538667"/>
            <a:ext cx="1783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협업 과정에서의 문제점 및 해결 방법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5" name="Google Shape;1095;p85"/>
          <p:cNvSpPr txBox="1"/>
          <p:nvPr/>
        </p:nvSpPr>
        <p:spPr>
          <a:xfrm>
            <a:off x="1313386" y="7440493"/>
            <a:ext cx="35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096" name="Google Shape;109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313836" y="7050222"/>
            <a:ext cx="15658044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313836" y="9496840"/>
            <a:ext cx="15658044" cy="9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00000" y="3196292"/>
            <a:ext cx="3148813" cy="12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6"/>
          <p:cNvSpPr txBox="1"/>
          <p:nvPr/>
        </p:nvSpPr>
        <p:spPr>
          <a:xfrm>
            <a:off x="940999" y="301250"/>
            <a:ext cx="413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FE7949"/>
                </a:solidFill>
              </a:rPr>
              <a:t>04. 협업과정에서의 문제점 및 해결 방법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E794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04" name="Google Shape;1104;p86"/>
          <p:cNvSpPr txBox="1"/>
          <p:nvPr/>
        </p:nvSpPr>
        <p:spPr>
          <a:xfrm rot="-5400000">
            <a:off x="84308" y="1046824"/>
            <a:ext cx="84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009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6"/>
          <p:cNvSpPr txBox="1"/>
          <p:nvPr/>
        </p:nvSpPr>
        <p:spPr>
          <a:xfrm rot="-5400000">
            <a:off x="-837426" y="58061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6"/>
          <p:cNvSpPr txBox="1"/>
          <p:nvPr/>
        </p:nvSpPr>
        <p:spPr>
          <a:xfrm>
            <a:off x="3178274" y="1997834"/>
            <a:ext cx="3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06060"/>
                </a:solidFill>
              </a:rPr>
              <a:t>Problem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6"/>
          <p:cNvSpPr txBox="1"/>
          <p:nvPr/>
        </p:nvSpPr>
        <p:spPr>
          <a:xfrm>
            <a:off x="11796197" y="1997834"/>
            <a:ext cx="3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E7949"/>
                </a:solidFill>
              </a:rPr>
              <a:t>Solution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6"/>
          <p:cNvSpPr txBox="1"/>
          <p:nvPr/>
        </p:nvSpPr>
        <p:spPr>
          <a:xfrm>
            <a:off x="1322010" y="1028700"/>
            <a:ext cx="55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06060"/>
                </a:solidFill>
              </a:rPr>
              <a:t>문제점 및 개선안	</a:t>
            </a:r>
            <a:r>
              <a:rPr lang="en-US" sz="2400">
                <a:solidFill>
                  <a:srgbClr val="606060"/>
                </a:solidFill>
              </a:rPr>
              <a:t>  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6"/>
          <p:cNvSpPr/>
          <p:nvPr/>
        </p:nvSpPr>
        <p:spPr>
          <a:xfrm>
            <a:off x="1224125" y="2788850"/>
            <a:ext cx="6984900" cy="698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st="1047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6"/>
          <p:cNvSpPr/>
          <p:nvPr/>
        </p:nvSpPr>
        <p:spPr>
          <a:xfrm>
            <a:off x="8605250" y="6054075"/>
            <a:ext cx="1023600" cy="5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7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6"/>
          <p:cNvSpPr/>
          <p:nvPr/>
        </p:nvSpPr>
        <p:spPr>
          <a:xfrm>
            <a:off x="10025000" y="2813625"/>
            <a:ext cx="7585200" cy="688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st="1047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86"/>
          <p:cNvSpPr txBox="1"/>
          <p:nvPr/>
        </p:nvSpPr>
        <p:spPr>
          <a:xfrm>
            <a:off x="1408450" y="3525200"/>
            <a:ext cx="6223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각각의 프로젝트 파일을 하나로 합칠 때 작업 파일 관리가 상당히 어려웠음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DB 설계 시 고려해야 할 사항들을 꼼꼼히 확인하지 않고 작업을 진행하여 여러번 수정한 점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프로그램에 사용되는 명칭을 통일하지 못했음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작업 수정 시 소통의 문제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10705700" y="3634400"/>
            <a:ext cx="622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협업 관리툴을 이용한다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DB 설계 전 뚜렷한 목표를 설정하고 그에 따른 사항들을 체크리스트로 정리하여 확인한다.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Myeongjo"/>
              <a:buChar char="●"/>
            </a:pPr>
            <a:r>
              <a:rPr lang="en-US" sz="2000">
                <a:latin typeface="Nanum Myeongjo"/>
                <a:ea typeface="Nanum Myeongjo"/>
                <a:cs typeface="Nanum Myeongjo"/>
                <a:sym typeface="Nanum Myeongjo"/>
              </a:rPr>
              <a:t>명명규칙을 미리 정의하여 목록화한다.</a:t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87"/>
          <p:cNvGrpSpPr/>
          <p:nvPr/>
        </p:nvGrpSpPr>
        <p:grpSpPr>
          <a:xfrm>
            <a:off x="5556175" y="1714674"/>
            <a:ext cx="8054361" cy="6858000"/>
            <a:chOff x="2087885" y="5959397"/>
            <a:chExt cx="3669548" cy="2961366"/>
          </a:xfrm>
        </p:grpSpPr>
        <p:pic>
          <p:nvPicPr>
            <p:cNvPr id="1119" name="Google Shape;1119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7885" y="5959397"/>
              <a:ext cx="3077830" cy="2961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0" name="Google Shape;1120;p87"/>
            <p:cNvSpPr txBox="1"/>
            <p:nvPr/>
          </p:nvSpPr>
          <p:spPr>
            <a:xfrm rot="-179853">
              <a:off x="3602722" y="7228604"/>
              <a:ext cx="2134120" cy="837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22CC8C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b="1" sz="6000">
                <a:solidFill>
                  <a:srgbClr val="22CC8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22CC8C"/>
                  </a:solidFill>
                </a:rPr>
                <a:t>X</a:t>
              </a:r>
              <a:endParaRPr b="1" sz="6000">
                <a:solidFill>
                  <a:srgbClr val="22CC8C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8"/>
          <p:cNvSpPr txBox="1"/>
          <p:nvPr/>
        </p:nvSpPr>
        <p:spPr>
          <a:xfrm>
            <a:off x="2784478" y="5744544"/>
            <a:ext cx="13916821" cy="2406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88"/>
          <p:cNvSpPr txBox="1"/>
          <p:nvPr/>
        </p:nvSpPr>
        <p:spPr>
          <a:xfrm>
            <a:off x="13642131" y="9080020"/>
            <a:ext cx="3345269" cy="319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THINKING INFINITY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88"/>
          <p:cNvSpPr txBox="1"/>
          <p:nvPr/>
        </p:nvSpPr>
        <p:spPr>
          <a:xfrm>
            <a:off x="13642148" y="9337363"/>
            <a:ext cx="3345269" cy="319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 BETTER WORLD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8" name="Google Shape;112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08" y="711657"/>
            <a:ext cx="548803" cy="30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2170" y="7110567"/>
            <a:ext cx="245230" cy="24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671884" y="9480216"/>
            <a:ext cx="9490021" cy="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375762" y="3356342"/>
            <a:ext cx="8939984" cy="4997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/>
        </p:nvSpPr>
        <p:spPr>
          <a:xfrm>
            <a:off x="8458500" y="5817613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Sequence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8917800" y="2186538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유저</a:t>
            </a: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테이블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450" y="5929675"/>
            <a:ext cx="6701525" cy="1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451" y="2204175"/>
            <a:ext cx="6701525" cy="317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1012150" y="3110350"/>
            <a:ext cx="62598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 Table은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유저를 식별하기위한 키 </a:t>
            </a:r>
            <a:r>
              <a:rPr lang="en-US" sz="2000">
                <a:solidFill>
                  <a:schemeClr val="accent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포함한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 7개의 Column으로 이루어져 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JAVA쪽에서 키 값을 받지않아도 자동으로 Counting 될 수있도록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사용했습니다.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시작 값을 10번부터 설정한 이유는 10미만의 숫자는 전부 관리자로 사용되도록 정했습니다.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8458500" y="5592413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Sequence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8917800" y="2505388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주문 테이블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438" y="5505888"/>
            <a:ext cx="6760050" cy="190282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4601" y="2505400"/>
            <a:ext cx="6784900" cy="22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1012150" y="3110350"/>
            <a:ext cx="62598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User Table과 Book Table의 M:N(다대다) 관계를 해결하기 위해 만들어진 Orders Table은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주문을 식별하기위한 키 </a:t>
            </a:r>
            <a:r>
              <a:rPr lang="en-US" sz="20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orderId(PK)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와 책과 유저를 참조하는 </a:t>
            </a:r>
            <a:r>
              <a:rPr lang="en-US" sz="200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bookId(FK), userId(FK) 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그리고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주문 날짜를 담는 4개의 칼럼으로 구성되어 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C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JAVA쪽에서 키 값을 받지않아도 자동으로 Counting 될 수있도록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사용했습니다.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/>
          <p:nvPr/>
        </p:nvSpPr>
        <p:spPr>
          <a:xfrm flipH="1">
            <a:off x="-375" y="-48275"/>
            <a:ext cx="7588500" cy="103986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666666"/>
              </a:highlight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60004">
            <a:off x="15211410" y="-671149"/>
            <a:ext cx="4665629" cy="261129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8458500" y="5701438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Sequence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8917800" y="459888"/>
            <a:ext cx="13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Table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941010" y="1028700"/>
            <a:ext cx="55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606060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주문 로그 테이블 </a:t>
            </a:r>
            <a:endParaRPr sz="2400">
              <a:solidFill>
                <a:schemeClr val="dk1"/>
              </a:solidFill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941010" y="301246"/>
            <a:ext cx="36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E794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01. DB / 프로그램 흐름도 &gt; 상세설명</a:t>
            </a:r>
            <a:endParaRPr sz="17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4925" y="-1039250"/>
            <a:ext cx="7596948" cy="759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801" y="5777650"/>
            <a:ext cx="6640500" cy="1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0800" y="7625139"/>
            <a:ext cx="6640499" cy="183221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8695575" y="7548950"/>
            <a:ext cx="18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B7B7B7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&lt; Trigger &gt;</a:t>
            </a:r>
            <a:endParaRPr i="1" sz="2000">
              <a:solidFill>
                <a:srgbClr val="B7B7B7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">
            <a:off x="6162628" y="9249567"/>
            <a:ext cx="1061468" cy="59408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 rot="-5400000">
            <a:off x="-837426" y="8396964"/>
            <a:ext cx="269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t>PROJECT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1012150" y="3110350"/>
            <a:ext cx="62598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 TABLE과의 식별관계가 필수인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Orders_log TABLE은 로그데이터들을 식별할 </a:t>
            </a:r>
            <a:r>
              <a:rPr lang="en-US" sz="2000">
                <a:solidFill>
                  <a:srgbClr val="FFC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orderId_log(PK)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와 Order TABLE의 </a:t>
            </a:r>
            <a:r>
              <a:rPr lang="en-US" sz="2000">
                <a:solidFill>
                  <a:srgbClr val="F1C23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orderId(PK) 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두개의 PK가 존재하는 테이블입니다.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C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orderId_log(PK)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는 JAVA쪽에서 키 값을 받지않아도 자동으로 Counting 될 수있도록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Sequence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사용했습니다. 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또한 주문발생시, 주문정보를 자동으로 저장할 수 있도록 </a:t>
            </a:r>
            <a:r>
              <a:rPr lang="en-US" sz="2000">
                <a:solidFill>
                  <a:srgbClr val="FF00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Trigger</a:t>
            </a:r>
            <a:r>
              <a:rPr lang="en-US" sz="2000">
                <a:solidFill>
                  <a:srgbClr val="43434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를 사용하였습니다.</a:t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